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 id="276" r:id="rId2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71"/>
    <p:restoredTop sz="94694"/>
  </p:normalViewPr>
  <p:slideViewPr>
    <p:cSldViewPr>
      <p:cViewPr varScale="1">
        <p:scale>
          <a:sx n="85" d="100"/>
          <a:sy n="85" d="100"/>
        </p:scale>
        <p:origin x="432" y="184"/>
      </p:cViewPr>
      <p:guideLst>
        <p:guide orient="horz" pos="3072"/>
        <p:guide pos="409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41900"/>
            <a:ext cx="10464800" cy="1130300"/>
          </a:xfrm>
          <a:prstGeom prst="rect">
            <a:avLst/>
          </a:prstGeom>
        </p:spPr>
        <p:txBody>
          <a:bodyPr anchor="t"/>
          <a:lstStyle>
            <a:lvl1pPr marL="0" indent="0">
              <a:spcBef>
                <a:spcPts val="0"/>
              </a:spcBef>
              <a:buSzTx/>
              <a:buNone/>
              <a:defRPr sz="5000"/>
            </a:lvl1pPr>
            <a:lvl2pPr marL="0" indent="0">
              <a:spcBef>
                <a:spcPts val="0"/>
              </a:spcBef>
              <a:buSzTx/>
              <a:buNone/>
              <a:defRPr sz="5000"/>
            </a:lvl2pPr>
            <a:lvl3pPr marL="0" indent="0">
              <a:spcBef>
                <a:spcPts val="0"/>
              </a:spcBef>
              <a:buSzTx/>
              <a:buNone/>
              <a:defRPr sz="5000"/>
            </a:lvl3pPr>
            <a:lvl4pPr marL="0" indent="0">
              <a:spcBef>
                <a:spcPts val="0"/>
              </a:spcBef>
              <a:buSzTx/>
              <a:buNone/>
              <a:defRPr sz="5000"/>
            </a:lvl4pPr>
            <a:lvl5pPr marL="0" indent="0">
              <a:spcBef>
                <a:spcPts val="0"/>
              </a:spcBef>
              <a:buSzTx/>
              <a:buNone/>
              <a:defRPr sz="50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rPr/>
              <a:pPr/>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94" name="“Type a quote here.”"/>
          <p:cNvSpPr txBox="1">
            <a:spLocks noGrp="1"/>
          </p:cNvSpPr>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25600" y="673100"/>
            <a:ext cx="9753600" cy="59055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270000" y="8153400"/>
            <a:ext cx="10464800" cy="1130300"/>
          </a:xfrm>
          <a:prstGeom prst="rect">
            <a:avLst/>
          </a:prstGeom>
        </p:spPr>
        <p:txBody>
          <a:bodyPr anchor="t"/>
          <a:lstStyle>
            <a:lvl1pPr marL="0" indent="0">
              <a:spcBef>
                <a:spcPts val="0"/>
              </a:spcBef>
              <a:buSzTx/>
              <a:buNone/>
              <a:defRPr sz="5000"/>
            </a:lvl1pPr>
            <a:lvl2pPr marL="0" indent="0">
              <a:spcBef>
                <a:spcPts val="0"/>
              </a:spcBef>
              <a:buSzTx/>
              <a:buNone/>
              <a:defRPr sz="5000"/>
            </a:lvl2pPr>
            <a:lvl3pPr marL="0" indent="0">
              <a:spcBef>
                <a:spcPts val="0"/>
              </a:spcBef>
              <a:buSzTx/>
              <a:buNone/>
              <a:defRPr sz="5000"/>
            </a:lvl3pPr>
            <a:lvl4pPr marL="0" indent="0">
              <a:spcBef>
                <a:spcPts val="0"/>
              </a:spcBef>
              <a:buSzTx/>
              <a:buNone/>
              <a:defRPr sz="5000"/>
            </a:lvl4pPr>
            <a:lvl5pPr marL="0" indent="0">
              <a:spcBef>
                <a:spcPts val="0"/>
              </a:spcBef>
              <a:buSzTx/>
              <a:buNone/>
              <a:defRPr sz="50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18300" y="635000"/>
            <a:ext cx="5334000" cy="82169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24400"/>
            <a:ext cx="5334000" cy="4114800"/>
          </a:xfrm>
          <a:prstGeom prst="rect">
            <a:avLst/>
          </a:prstGeom>
        </p:spPr>
        <p:txBody>
          <a:bodyPr anchor="t"/>
          <a:lstStyle>
            <a:lvl1pPr marL="0" indent="0">
              <a:spcBef>
                <a:spcPts val="0"/>
              </a:spcBef>
              <a:buSzTx/>
              <a:buNone/>
              <a:defRPr sz="5000"/>
            </a:lvl1pPr>
            <a:lvl2pPr marL="0" indent="0">
              <a:spcBef>
                <a:spcPts val="0"/>
              </a:spcBef>
              <a:buSzTx/>
              <a:buNone/>
              <a:defRPr sz="5000"/>
            </a:lvl2pPr>
            <a:lvl3pPr marL="0" indent="0">
              <a:spcBef>
                <a:spcPts val="0"/>
              </a:spcBef>
              <a:buSzTx/>
              <a:buNone/>
              <a:defRPr sz="5000"/>
            </a:lvl3pPr>
            <a:lvl4pPr marL="0" indent="0">
              <a:spcBef>
                <a:spcPts val="0"/>
              </a:spcBef>
              <a:buSzTx/>
              <a:buNone/>
              <a:defRPr sz="5000"/>
            </a:lvl4pPr>
            <a:lvl5pPr marL="0" indent="0">
              <a:spcBef>
                <a:spcPts val="0"/>
              </a:spcBef>
              <a:buSzTx/>
              <a:buNone/>
              <a:defRPr sz="50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0" y="2590800"/>
            <a:ext cx="5334000"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rPr/>
              <a:pPr/>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18300" y="889000"/>
            <a:ext cx="5334000" cy="3771900"/>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b="0">
                <a:latin typeface="Helvetica Neue Light"/>
                <a:ea typeface="Helvetica Neue Light"/>
                <a:cs typeface="Helvetica Neue Light"/>
                <a:sym typeface="Helvetica Neue Light"/>
              </a:defRPr>
            </a:lvl1pPr>
          </a:lstStyle>
          <a:p>
            <a:fld id="{86CB4B4D-7CA3-9044-876B-883B54F8677D}" type="slidenum">
              <a:rPr/>
              <a:p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Introduction to Sequence Informatics"/>
          <p:cNvSpPr txBox="1">
            <a:spLocks noGrp="1"/>
          </p:cNvSpPr>
          <p:nvPr>
            <p:ph type="ctrTitle"/>
          </p:nvPr>
        </p:nvSpPr>
        <p:spPr>
          <a:prstGeom prst="rect">
            <a:avLst/>
          </a:prstGeom>
        </p:spPr>
        <p:txBody>
          <a:bodyPr/>
          <a:lstStyle/>
          <a:p>
            <a:r>
              <a:t>Introduction to Sequence Informatics</a:t>
            </a:r>
          </a:p>
        </p:txBody>
      </p:sp>
      <p:sp>
        <p:nvSpPr>
          <p:cNvPr id="120" name="October - December 2018"/>
          <p:cNvSpPr txBox="1">
            <a:spLocks noGrp="1"/>
          </p:cNvSpPr>
          <p:nvPr>
            <p:ph type="subTitle" sz="quarter" idx="1"/>
          </p:nvPr>
        </p:nvSpPr>
        <p:spPr>
          <a:prstGeom prst="rect">
            <a:avLst/>
          </a:prstGeom>
        </p:spPr>
        <p:txBody>
          <a:bodyPr>
            <a:normAutofit/>
          </a:bodyPr>
          <a:lstStyle>
            <a:lvl1pPr algn="ctr"/>
          </a:lstStyle>
          <a:p>
            <a:r>
              <a:rPr lang="en-GB" sz="3000" dirty="0"/>
              <a:t>Institute of Infection and Global Health</a:t>
            </a:r>
          </a:p>
        </p:txBody>
      </p:sp>
      <p:pic>
        <p:nvPicPr>
          <p:cNvPr id="7" name="Picture 6" descr="http://www.hpruezi.nihr.ac.uk/media/1009/uol-logo-small.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91289" y="7685112"/>
            <a:ext cx="6222222" cy="1800000"/>
          </a:xfrm>
          <a:prstGeom prst="rect">
            <a:avLst/>
          </a:prstGeom>
          <a:noFill/>
          <a:ln>
            <a:noFill/>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Command line overview"/>
          <p:cNvSpPr txBox="1">
            <a:spLocks noGrp="1"/>
          </p:cNvSpPr>
          <p:nvPr>
            <p:ph type="ctrTitle"/>
          </p:nvPr>
        </p:nvSpPr>
        <p:spPr>
          <a:xfrm>
            <a:off x="-14933" y="-1"/>
            <a:ext cx="9284842" cy="903388"/>
          </a:xfrm>
          <a:prstGeom prst="rect">
            <a:avLst/>
          </a:prstGeom>
        </p:spPr>
        <p:txBody>
          <a:bodyPr anchor="t"/>
          <a:lstStyle>
            <a:lvl1pPr algn="l">
              <a:defRPr sz="5000">
                <a:latin typeface="Helvetica Neue"/>
                <a:ea typeface="Helvetica Neue"/>
                <a:cs typeface="Helvetica Neue"/>
                <a:sym typeface="Helvetica Neue"/>
              </a:defRPr>
            </a:lvl1pPr>
          </a:lstStyle>
          <a:p>
            <a:r>
              <a:t>Command line overview</a:t>
            </a:r>
          </a:p>
        </p:txBody>
      </p:sp>
      <p:pic>
        <p:nvPicPr>
          <p:cNvPr id="151" name="anatomy.png" descr="anatomy.png"/>
          <p:cNvPicPr>
            <a:picLocks noChangeAspect="1"/>
          </p:cNvPicPr>
          <p:nvPr/>
        </p:nvPicPr>
        <p:blipFill>
          <a:blip r:embed="rId2" cstate="print"/>
          <a:stretch>
            <a:fillRect/>
          </a:stretch>
        </p:blipFill>
        <p:spPr>
          <a:xfrm>
            <a:off x="152400" y="2572742"/>
            <a:ext cx="12700000" cy="4608286"/>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Command line overview"/>
          <p:cNvSpPr txBox="1">
            <a:spLocks noGrp="1"/>
          </p:cNvSpPr>
          <p:nvPr>
            <p:ph type="ctrTitle"/>
          </p:nvPr>
        </p:nvSpPr>
        <p:spPr>
          <a:xfrm>
            <a:off x="-1" y="0"/>
            <a:ext cx="7821366" cy="981720"/>
          </a:xfrm>
          <a:prstGeom prst="rect">
            <a:avLst/>
          </a:prstGeom>
        </p:spPr>
        <p:txBody>
          <a:bodyPr anchor="t"/>
          <a:lstStyle>
            <a:lvl1pPr algn="l">
              <a:defRPr sz="5000">
                <a:latin typeface="Helvetica Neue"/>
                <a:ea typeface="Helvetica Neue"/>
                <a:cs typeface="Helvetica Neue"/>
                <a:sym typeface="Helvetica Neue"/>
              </a:defRPr>
            </a:lvl1pPr>
          </a:lstStyle>
          <a:p>
            <a:r>
              <a:t>Command line overview</a:t>
            </a:r>
          </a:p>
        </p:txBody>
      </p:sp>
      <p:sp>
        <p:nvSpPr>
          <p:cNvPr id="154" name="Terminal:  Prompt:    Command:  Option:     Argument:   Cursor:"/>
          <p:cNvSpPr txBox="1"/>
          <p:nvPr/>
        </p:nvSpPr>
        <p:spPr>
          <a:xfrm>
            <a:off x="0" y="916532"/>
            <a:ext cx="2084918" cy="59870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r"/>
            <a:r>
              <a:t>Terminal:</a:t>
            </a:r>
            <a:br/>
            <a:br/>
            <a:r>
              <a:t>Prompt:</a:t>
            </a:r>
            <a:r>
              <a:rPr b="0"/>
              <a:t> </a:t>
            </a:r>
            <a:br>
              <a:rPr b="0"/>
            </a:br>
            <a:br>
              <a:rPr b="0"/>
            </a:br>
            <a:br>
              <a:rPr b="0"/>
            </a:br>
            <a:r>
              <a:t>Command:</a:t>
            </a:r>
            <a:br/>
            <a:br/>
            <a:r>
              <a:t>Option:</a:t>
            </a:r>
            <a:br/>
            <a:br/>
            <a:br/>
            <a:br/>
            <a:br/>
            <a:r>
              <a:t>Argument:</a:t>
            </a:r>
            <a:br/>
            <a:br/>
            <a:br/>
            <a:r>
              <a:t>Cursor:</a:t>
            </a:r>
          </a:p>
        </p:txBody>
      </p:sp>
      <p:sp>
        <p:nvSpPr>
          <p:cNvPr id="155" name="The most common piece of software used to access the command line  A fixed piece of information displayed by the terminal. This may include the computer ID, user ID or current location  The name of the program to be run  An optional setting for the program. You may specify multiple options and they may be combined, so -f -d becomes -fd. An option may require an argument, which should be specified immediately after the option…"/>
          <p:cNvSpPr txBox="1"/>
          <p:nvPr/>
        </p:nvSpPr>
        <p:spPr>
          <a:xfrm>
            <a:off x="2293721" y="916378"/>
            <a:ext cx="10207545" cy="59889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r>
              <a:rPr b="0"/>
              <a:t>The most common piece of software used to access the command line</a:t>
            </a:r>
            <a:br/>
            <a:br/>
            <a:r>
              <a:rPr b="0"/>
              <a:t>A fixed piece of information displayed by the terminal. This may include the computer ID, user ID or current location</a:t>
            </a:r>
            <a:br/>
            <a:br/>
            <a:r>
              <a:rPr b="0"/>
              <a:t>The name of the program to be run</a:t>
            </a:r>
            <a:br>
              <a:rPr b="0"/>
            </a:br>
            <a:br>
              <a:rPr b="0"/>
            </a:br>
            <a:r>
              <a:rPr b="0"/>
              <a:t>An optional setting for the program. You may specify multiple options and they may be combined, so -f -d becomes -fd. An option may require an argument, which should be specified immediately after the option</a:t>
            </a:r>
            <a:br>
              <a:rPr b="0"/>
            </a:br>
            <a:br>
              <a:rPr b="0"/>
            </a:br>
            <a:endParaRPr b="0"/>
          </a:p>
          <a:p>
            <a:pPr algn="l"/>
            <a:r>
              <a:rPr b="0"/>
              <a:t>A parameter that needs to be supplied to the program, either as part of an option or on its own (for example an input file)</a:t>
            </a:r>
            <a:br>
              <a:rPr b="0"/>
            </a:br>
            <a:br>
              <a:rPr b="0"/>
            </a:br>
            <a:r>
              <a:rPr b="0"/>
              <a:t>The current cursor position where text will appear</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Command line overview"/>
          <p:cNvSpPr txBox="1">
            <a:spLocks noGrp="1"/>
          </p:cNvSpPr>
          <p:nvPr>
            <p:ph type="ctrTitle"/>
          </p:nvPr>
        </p:nvSpPr>
        <p:spPr>
          <a:xfrm>
            <a:off x="-14933" y="-1"/>
            <a:ext cx="9284842" cy="903388"/>
          </a:xfrm>
          <a:prstGeom prst="rect">
            <a:avLst/>
          </a:prstGeom>
        </p:spPr>
        <p:txBody>
          <a:bodyPr anchor="t"/>
          <a:lstStyle>
            <a:lvl1pPr algn="l">
              <a:defRPr sz="5000">
                <a:latin typeface="Helvetica Neue"/>
                <a:ea typeface="Helvetica Neue"/>
                <a:cs typeface="Helvetica Neue"/>
                <a:sym typeface="Helvetica Neue"/>
              </a:defRPr>
            </a:lvl1pPr>
          </a:lstStyle>
          <a:p>
            <a:r>
              <a:t>Command line overview</a:t>
            </a:r>
          </a:p>
        </p:txBody>
      </p:sp>
      <p:pic>
        <p:nvPicPr>
          <p:cNvPr id="158" name="anatomy.png" descr="anatomy.png"/>
          <p:cNvPicPr>
            <a:picLocks noChangeAspect="1"/>
          </p:cNvPicPr>
          <p:nvPr/>
        </p:nvPicPr>
        <p:blipFill>
          <a:blip r:embed="rId2" cstate="print"/>
          <a:srcRect b="72332"/>
          <a:stretch>
            <a:fillRect/>
          </a:stretch>
        </p:blipFill>
        <p:spPr>
          <a:xfrm>
            <a:off x="152399" y="1848842"/>
            <a:ext cx="12700001" cy="1274983"/>
          </a:xfrm>
          <a:prstGeom prst="rect">
            <a:avLst/>
          </a:prstGeom>
          <a:ln w="12700">
            <a:miter lim="400000"/>
          </a:ln>
        </p:spPr>
      </p:pic>
      <p:sp>
        <p:nvSpPr>
          <p:cNvPr id="159" name="We are in the projects directory"/>
          <p:cNvSpPr txBox="1"/>
          <p:nvPr/>
        </p:nvSpPr>
        <p:spPr>
          <a:xfrm>
            <a:off x="900277" y="4639920"/>
            <a:ext cx="2697230" cy="829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lstStyle>
          <a:p>
            <a:r>
              <a:t>We are in the projects directory</a:t>
            </a:r>
          </a:p>
        </p:txBody>
      </p:sp>
      <p:sp>
        <p:nvSpPr>
          <p:cNvPr id="160" name="Run the remove command"/>
          <p:cNvSpPr txBox="1"/>
          <p:nvPr/>
        </p:nvSpPr>
        <p:spPr>
          <a:xfrm>
            <a:off x="4723646" y="4639920"/>
            <a:ext cx="1621942" cy="11976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lstStyle>
          <a:p>
            <a:r>
              <a:t>Run the remove command</a:t>
            </a:r>
          </a:p>
        </p:txBody>
      </p:sp>
      <p:sp>
        <p:nvSpPr>
          <p:cNvPr id="161" name="Remove the file by force without prompting for confirmation"/>
          <p:cNvSpPr txBox="1"/>
          <p:nvPr/>
        </p:nvSpPr>
        <p:spPr>
          <a:xfrm>
            <a:off x="6691376" y="4639920"/>
            <a:ext cx="2567749" cy="15659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lstStyle>
          <a:p>
            <a:r>
              <a:t>Remove the file by force without prompting for confirmation</a:t>
            </a:r>
          </a:p>
        </p:txBody>
      </p:sp>
      <p:sp>
        <p:nvSpPr>
          <p:cNvPr id="162" name="The name of the file to be removed"/>
          <p:cNvSpPr txBox="1"/>
          <p:nvPr/>
        </p:nvSpPr>
        <p:spPr>
          <a:xfrm>
            <a:off x="9847529" y="4639920"/>
            <a:ext cx="2894918" cy="829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lstStyle>
          <a:p>
            <a:r>
              <a:t>The name of the file to be removed</a:t>
            </a:r>
          </a:p>
        </p:txBody>
      </p:sp>
      <p:sp>
        <p:nvSpPr>
          <p:cNvPr id="163" name="Line"/>
          <p:cNvSpPr/>
          <p:nvPr/>
        </p:nvSpPr>
        <p:spPr>
          <a:xfrm flipV="1">
            <a:off x="2057400" y="3094941"/>
            <a:ext cx="0" cy="1565959"/>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4" name="Line"/>
          <p:cNvSpPr/>
          <p:nvPr/>
        </p:nvSpPr>
        <p:spPr>
          <a:xfrm flipV="1">
            <a:off x="5563566" y="3094941"/>
            <a:ext cx="735634" cy="1559930"/>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5" name="Line"/>
          <p:cNvSpPr/>
          <p:nvPr/>
        </p:nvSpPr>
        <p:spPr>
          <a:xfrm flipV="1">
            <a:off x="7708900" y="3094941"/>
            <a:ext cx="0" cy="1565959"/>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6" name="Line"/>
          <p:cNvSpPr/>
          <p:nvPr/>
        </p:nvSpPr>
        <p:spPr>
          <a:xfrm flipH="1" flipV="1">
            <a:off x="10210800" y="3094941"/>
            <a:ext cx="914649" cy="1559656"/>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Working on a Server"/>
          <p:cNvSpPr txBox="1">
            <a:spLocks noGrp="1"/>
          </p:cNvSpPr>
          <p:nvPr>
            <p:ph type="ctrTitle"/>
          </p:nvPr>
        </p:nvSpPr>
        <p:spPr>
          <a:xfrm>
            <a:off x="0" y="0"/>
            <a:ext cx="7270123" cy="885875"/>
          </a:xfrm>
          <a:prstGeom prst="rect">
            <a:avLst/>
          </a:prstGeom>
        </p:spPr>
        <p:txBody>
          <a:bodyPr anchor="t"/>
          <a:lstStyle>
            <a:lvl1pPr algn="l">
              <a:defRPr sz="5000">
                <a:latin typeface="Helvetica Neue"/>
                <a:ea typeface="Helvetica Neue"/>
                <a:cs typeface="Helvetica Neue"/>
                <a:sym typeface="Helvetica Neue"/>
              </a:defRPr>
            </a:lvl1pPr>
          </a:lstStyle>
          <a:p>
            <a:r>
              <a:t>Working on a Server</a:t>
            </a:r>
          </a:p>
        </p:txBody>
      </p:sp>
      <p:pic>
        <p:nvPicPr>
          <p:cNvPr id="169" name="dell-server-and-storage-performance-test-lab.jpg" descr="dell-server-and-storage-performance-test-lab.jpg"/>
          <p:cNvPicPr>
            <a:picLocks noChangeAspect="1"/>
          </p:cNvPicPr>
          <p:nvPr/>
        </p:nvPicPr>
        <p:blipFill>
          <a:blip r:embed="rId2" cstate="print"/>
          <a:stretch>
            <a:fillRect/>
          </a:stretch>
        </p:blipFill>
        <p:spPr>
          <a:xfrm>
            <a:off x="7624067" y="1246578"/>
            <a:ext cx="5080001" cy="2569884"/>
          </a:xfrm>
          <a:prstGeom prst="rect">
            <a:avLst/>
          </a:prstGeom>
          <a:ln w="12700">
            <a:miter lim="400000"/>
          </a:ln>
        </p:spPr>
      </p:pic>
      <p:sp>
        <p:nvSpPr>
          <p:cNvPr id="170" name="For large scale computational analysis (such as bioinformatics) it is common to offload the work to a server…"/>
          <p:cNvSpPr txBox="1"/>
          <p:nvPr/>
        </p:nvSpPr>
        <p:spPr>
          <a:xfrm>
            <a:off x="0" y="1246578"/>
            <a:ext cx="7510233" cy="41652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marL="333375" indent="-333375" algn="l">
              <a:buSzPct val="145000"/>
              <a:buChar char="•"/>
              <a:defRPr b="0"/>
            </a:pPr>
            <a:r>
              <a:rPr dirty="0"/>
              <a:t>For large scale computational analysis (such as bioinformatics) it is common to offload the work to a server</a:t>
            </a:r>
            <a:br>
              <a:rPr dirty="0"/>
            </a:br>
            <a:endParaRPr dirty="0"/>
          </a:p>
          <a:p>
            <a:pPr marL="333375" indent="-333375" algn="l">
              <a:buSzPct val="145000"/>
              <a:buChar char="•"/>
              <a:defRPr b="0"/>
            </a:pPr>
            <a:r>
              <a:rPr dirty="0"/>
              <a:t>May be as small as a single PC or an entire building full of computers operating in parallel</a:t>
            </a:r>
            <a:br>
              <a:rPr dirty="0"/>
            </a:br>
            <a:endParaRPr dirty="0"/>
          </a:p>
          <a:p>
            <a:pPr marL="333375" indent="-333375" algn="l">
              <a:buSzPct val="145000"/>
              <a:buChar char="•"/>
              <a:defRPr b="0"/>
            </a:pPr>
            <a:r>
              <a:rPr dirty="0"/>
              <a:t>Provide a dedicated resource for analysis</a:t>
            </a:r>
            <a:br>
              <a:rPr dirty="0"/>
            </a:br>
            <a:endParaRPr dirty="0"/>
          </a:p>
          <a:p>
            <a:pPr marL="333375" indent="-333375" algn="l">
              <a:buSzPct val="145000"/>
              <a:buChar char="•"/>
              <a:defRPr b="0"/>
            </a:pPr>
            <a:r>
              <a:rPr dirty="0"/>
              <a:t>For this course we will be using tryps01, a bioinformatics server here at the University</a:t>
            </a:r>
          </a:p>
        </p:txBody>
      </p:sp>
      <p:sp>
        <p:nvSpPr>
          <p:cNvPr id="171" name="tryps01…"/>
          <p:cNvSpPr txBox="1"/>
          <p:nvPr/>
        </p:nvSpPr>
        <p:spPr>
          <a:xfrm>
            <a:off x="7624067" y="3807917"/>
            <a:ext cx="2869389" cy="1566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r>
              <a:t>tryps01</a:t>
            </a:r>
          </a:p>
          <a:p>
            <a:pPr algn="l">
              <a:defRPr b="0"/>
            </a:pPr>
            <a:r>
              <a:t>56 processing cores</a:t>
            </a:r>
            <a:br/>
            <a:r>
              <a:t>126 Gb RAM</a:t>
            </a:r>
            <a:br/>
            <a:r>
              <a:t>8 Tb storage space</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Your user space"/>
          <p:cNvSpPr txBox="1">
            <a:spLocks noGrp="1"/>
          </p:cNvSpPr>
          <p:nvPr>
            <p:ph type="ctrTitle"/>
          </p:nvPr>
        </p:nvSpPr>
        <p:spPr>
          <a:xfrm>
            <a:off x="0" y="-1"/>
            <a:ext cx="4943327" cy="1020764"/>
          </a:xfrm>
          <a:prstGeom prst="rect">
            <a:avLst/>
          </a:prstGeom>
        </p:spPr>
        <p:txBody>
          <a:bodyPr anchor="t"/>
          <a:lstStyle>
            <a:lvl1pPr algn="l">
              <a:defRPr sz="5000">
                <a:latin typeface="Helvetica Neue"/>
                <a:ea typeface="Helvetica Neue"/>
                <a:cs typeface="Helvetica Neue"/>
                <a:sym typeface="Helvetica Neue"/>
              </a:defRPr>
            </a:lvl1pPr>
          </a:lstStyle>
          <a:p>
            <a:r>
              <a:t>Your user space</a:t>
            </a:r>
          </a:p>
        </p:txBody>
      </p:sp>
      <p:sp>
        <p:nvSpPr>
          <p:cNvPr id="174" name="Personal directory for completing the exercises and practising in…"/>
          <p:cNvSpPr txBox="1"/>
          <p:nvPr/>
        </p:nvSpPr>
        <p:spPr>
          <a:xfrm>
            <a:off x="0" y="1081478"/>
            <a:ext cx="11424768" cy="30572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marL="333375" indent="-333375" algn="l">
              <a:buSzPct val="145000"/>
              <a:buChar char="•"/>
              <a:defRPr b="0"/>
            </a:pPr>
            <a:r>
              <a:rPr dirty="0"/>
              <a:t>Personal directory for completing the exercises and </a:t>
            </a:r>
            <a:r>
              <a:rPr lang="en-GB" dirty="0"/>
              <a:t>practicing</a:t>
            </a:r>
            <a:r>
              <a:rPr dirty="0"/>
              <a:t> in</a:t>
            </a:r>
            <a:br>
              <a:rPr dirty="0"/>
            </a:br>
            <a:endParaRPr dirty="0"/>
          </a:p>
          <a:p>
            <a:pPr marL="333375" indent="-333375" algn="l">
              <a:buSzPct val="145000"/>
              <a:buChar char="•"/>
              <a:defRPr b="0"/>
            </a:pPr>
            <a:r>
              <a:rPr dirty="0"/>
              <a:t>Default name for the folder is </a:t>
            </a:r>
            <a:r>
              <a:rPr lang="en-GB" dirty="0"/>
              <a:t>the username you have been provided – this is a temporary account, if you were a regular user you would have a dedicated working space</a:t>
            </a:r>
            <a:br>
              <a:rPr dirty="0"/>
            </a:br>
            <a:endParaRPr dirty="0"/>
          </a:p>
          <a:p>
            <a:pPr marL="333375" indent="-333375" algn="l">
              <a:buSzPct val="145000"/>
              <a:buChar char="•"/>
              <a:defRPr b="0"/>
            </a:pPr>
            <a:r>
              <a:rPr dirty="0"/>
              <a:t>You are free to create files and directories within this space but cannot affect the contents of any other directory</a:t>
            </a:r>
          </a:p>
        </p:txBody>
      </p:sp>
      <p:sp>
        <p:nvSpPr>
          <p:cNvPr id="175" name="Log on to tryps01 following the commands provided in the handout"/>
          <p:cNvSpPr txBox="1"/>
          <p:nvPr/>
        </p:nvSpPr>
        <p:spPr>
          <a:xfrm>
            <a:off x="1580032" y="4646270"/>
            <a:ext cx="9844736" cy="4610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Log on to tryps01 following the commands provided in the handout</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Exercise One"/>
          <p:cNvSpPr txBox="1"/>
          <p:nvPr/>
        </p:nvSpPr>
        <p:spPr>
          <a:xfrm>
            <a:off x="0" y="-1"/>
            <a:ext cx="4943327" cy="10207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l">
              <a:defRPr sz="5000" b="0"/>
            </a:lvl1pPr>
          </a:lstStyle>
          <a:p>
            <a:r>
              <a:t>Exercise One</a:t>
            </a:r>
          </a:p>
        </p:txBody>
      </p:sp>
      <p:sp>
        <p:nvSpPr>
          <p:cNvPr id="178" name="By the end of this exercise you will have learned to:…"/>
          <p:cNvSpPr txBox="1"/>
          <p:nvPr/>
        </p:nvSpPr>
        <p:spPr>
          <a:xfrm>
            <a:off x="0" y="1081478"/>
            <a:ext cx="11099769" cy="48809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defRPr b="0"/>
            </a:pPr>
            <a:r>
              <a:rPr dirty="0"/>
              <a:t>By the end of this exercise you will have learned to:</a:t>
            </a:r>
            <a:br>
              <a:rPr dirty="0"/>
            </a:br>
            <a:endParaRPr dirty="0"/>
          </a:p>
          <a:p>
            <a:pPr marL="333375" indent="-333375" algn="l">
              <a:buSzPct val="145000"/>
              <a:buChar char="•"/>
              <a:defRPr b="0"/>
            </a:pPr>
            <a:r>
              <a:rPr dirty="0"/>
              <a:t>Navigate </a:t>
            </a:r>
            <a:r>
              <a:rPr lang="en-GB" dirty="0"/>
              <a:t>from one directory to another on</a:t>
            </a:r>
            <a:r>
              <a:rPr dirty="0"/>
              <a:t> the command line</a:t>
            </a:r>
            <a:br>
              <a:rPr dirty="0"/>
            </a:br>
            <a:endParaRPr dirty="0"/>
          </a:p>
          <a:p>
            <a:pPr marL="333375" indent="-333375" algn="l">
              <a:buSzPct val="145000"/>
              <a:buChar char="•"/>
              <a:defRPr b="0"/>
            </a:pPr>
            <a:r>
              <a:rPr dirty="0"/>
              <a:t>Create, copy, move and delete files</a:t>
            </a:r>
            <a:r>
              <a:rPr lang="en-GB" dirty="0"/>
              <a:t> or</a:t>
            </a:r>
            <a:r>
              <a:rPr dirty="0"/>
              <a:t> directories</a:t>
            </a:r>
            <a:br>
              <a:rPr dirty="0"/>
            </a:br>
            <a:endParaRPr dirty="0"/>
          </a:p>
          <a:p>
            <a:pPr marL="333375" indent="-333375" algn="l">
              <a:buSzPct val="145000"/>
              <a:buChar char="•"/>
              <a:defRPr b="0"/>
            </a:pPr>
            <a:r>
              <a:rPr lang="en-GB" dirty="0"/>
              <a:t>Extract data from a zip file</a:t>
            </a:r>
            <a:br>
              <a:rPr dirty="0"/>
            </a:br>
            <a:endParaRPr dirty="0"/>
          </a:p>
          <a:p>
            <a:pPr marL="333375" indent="-333375" algn="l">
              <a:buSzPct val="145000"/>
              <a:buChar char="•"/>
              <a:defRPr b="0"/>
            </a:pPr>
            <a:r>
              <a:rPr dirty="0"/>
              <a:t>Examine the contents of text files</a:t>
            </a:r>
            <a:br>
              <a:rPr dirty="0"/>
            </a:br>
            <a:endParaRPr dirty="0"/>
          </a:p>
          <a:p>
            <a:pPr marL="333375" indent="-333375" algn="l">
              <a:buSzPct val="145000"/>
              <a:buChar char="•"/>
              <a:defRPr b="0"/>
            </a:pPr>
            <a:r>
              <a:rPr dirty="0"/>
              <a:t>Redirect the output of </a:t>
            </a:r>
            <a:r>
              <a:rPr lang="en-GB" dirty="0"/>
              <a:t>a command into a file</a:t>
            </a:r>
            <a:br>
              <a:rPr dirty="0"/>
            </a:br>
            <a:endParaRPr dirty="0"/>
          </a:p>
          <a:p>
            <a:pPr marL="333375" indent="-333375" algn="l">
              <a:buSzPct val="145000"/>
              <a:buChar char="•"/>
              <a:defRPr b="0"/>
            </a:pPr>
            <a:r>
              <a:rPr dirty="0"/>
              <a:t>The basics of downloading and compiling a program </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You will make mistakes. When you do:…"/>
          <p:cNvSpPr txBox="1"/>
          <p:nvPr/>
        </p:nvSpPr>
        <p:spPr>
          <a:xfrm>
            <a:off x="0" y="1502867"/>
            <a:ext cx="12566700" cy="49039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r>
              <a:rPr dirty="0"/>
              <a:t>You will make mistakes. When you do:</a:t>
            </a:r>
            <a:endParaRPr b="0" dirty="0"/>
          </a:p>
          <a:p>
            <a:pPr marL="333375" indent="-333375" algn="l">
              <a:buSzPct val="145000"/>
              <a:buChar char="•"/>
              <a:defRPr b="0"/>
            </a:pPr>
            <a:r>
              <a:rPr dirty="0"/>
              <a:t>Check what you have typed - have you missed a , “” or -?</a:t>
            </a:r>
            <a:br>
              <a:rPr lang="en-GB" dirty="0"/>
            </a:br>
            <a:endParaRPr dirty="0"/>
          </a:p>
          <a:p>
            <a:pPr marL="333375" indent="-333375" algn="l">
              <a:buSzPct val="145000"/>
              <a:buChar char="•"/>
              <a:defRPr b="0"/>
            </a:pPr>
            <a:r>
              <a:rPr dirty="0"/>
              <a:t>Check the names of your files - are they correct, did you miss the extension (.txt etc)?</a:t>
            </a:r>
            <a:br>
              <a:rPr lang="en-GB" dirty="0"/>
            </a:br>
            <a:endParaRPr lang="en-GB" dirty="0"/>
          </a:p>
          <a:p>
            <a:pPr marL="333375" indent="-333375" algn="l">
              <a:buSzPct val="145000"/>
              <a:buChar char="•"/>
              <a:defRPr b="0"/>
            </a:pPr>
            <a:r>
              <a:rPr lang="en-GB" dirty="0"/>
              <a:t>Check your spelling – The command line is case sensitive.</a:t>
            </a:r>
            <a:br>
              <a:rPr lang="en-GB" dirty="0"/>
            </a:br>
            <a:endParaRPr dirty="0"/>
          </a:p>
          <a:p>
            <a:pPr marL="333375" indent="-333375" algn="l">
              <a:buSzPct val="145000"/>
              <a:buChar char="•"/>
              <a:defRPr b="0"/>
            </a:pPr>
            <a:r>
              <a:rPr dirty="0"/>
              <a:t>Read the error message </a:t>
            </a:r>
            <a:r>
              <a:rPr lang="en-GB" dirty="0"/>
              <a:t>–</a:t>
            </a:r>
            <a:r>
              <a:rPr dirty="0"/>
              <a:t> </a:t>
            </a:r>
            <a:r>
              <a:rPr lang="en-GB" dirty="0"/>
              <a:t>most people overlook this even though </a:t>
            </a:r>
            <a:r>
              <a:rPr dirty="0"/>
              <a:t>it </a:t>
            </a:r>
            <a:r>
              <a:rPr lang="en-GB" dirty="0"/>
              <a:t>usually</a:t>
            </a:r>
            <a:r>
              <a:rPr dirty="0"/>
              <a:t> provide</a:t>
            </a:r>
            <a:r>
              <a:rPr lang="en-GB" dirty="0"/>
              <a:t>s a lot of</a:t>
            </a:r>
            <a:r>
              <a:rPr dirty="0"/>
              <a:t> valuable information.</a:t>
            </a:r>
            <a:br>
              <a:rPr lang="en-GB" dirty="0"/>
            </a:br>
            <a:endParaRPr dirty="0"/>
          </a:p>
          <a:p>
            <a:pPr marL="333375" indent="-333375" algn="l">
              <a:buSzPct val="145000"/>
              <a:buChar char="•"/>
              <a:defRPr b="0"/>
            </a:pPr>
            <a:r>
              <a:rPr dirty="0"/>
              <a:t>Check the manual</a:t>
            </a:r>
            <a:r>
              <a:rPr lang="en-GB" dirty="0"/>
              <a:t>/help</a:t>
            </a:r>
            <a:r>
              <a:rPr dirty="0"/>
              <a:t> - did you include</a:t>
            </a:r>
            <a:r>
              <a:rPr lang="en-GB" dirty="0"/>
              <a:t> the</a:t>
            </a:r>
            <a:r>
              <a:rPr dirty="0"/>
              <a:t> </a:t>
            </a:r>
            <a:r>
              <a:rPr lang="en-GB" dirty="0"/>
              <a:t>correct</a:t>
            </a:r>
            <a:r>
              <a:rPr dirty="0"/>
              <a:t> options </a:t>
            </a:r>
            <a:r>
              <a:rPr lang="en-GB" dirty="0"/>
              <a:t>and</a:t>
            </a:r>
            <a:r>
              <a:rPr dirty="0"/>
              <a:t> arguments?</a:t>
            </a:r>
          </a:p>
          <a:p>
            <a:pPr algn="l">
              <a:defRPr b="0"/>
            </a:pPr>
            <a:endParaRPr dirty="0"/>
          </a:p>
          <a:p>
            <a:pPr algn="l">
              <a:defRPr b="0"/>
            </a:pPr>
            <a:r>
              <a:rPr dirty="0"/>
              <a:t>If in doubt:</a:t>
            </a:r>
          </a:p>
        </p:txBody>
      </p:sp>
      <p:sp>
        <p:nvSpPr>
          <p:cNvPr id="181" name="Google it!"/>
          <p:cNvSpPr txBox="1"/>
          <p:nvPr/>
        </p:nvSpPr>
        <p:spPr>
          <a:xfrm>
            <a:off x="2710497" y="6794687"/>
            <a:ext cx="7583807" cy="20261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0000"/>
            </a:lvl1pPr>
          </a:lstStyle>
          <a:p>
            <a:r>
              <a:rPr sz="12500" dirty="0"/>
              <a:t>Google it!</a:t>
            </a:r>
          </a:p>
        </p:txBody>
      </p:sp>
      <p:sp>
        <p:nvSpPr>
          <p:cNvPr id="182" name="When it all goes wrong…"/>
          <p:cNvSpPr txBox="1"/>
          <p:nvPr/>
        </p:nvSpPr>
        <p:spPr>
          <a:xfrm>
            <a:off x="0" y="-1"/>
            <a:ext cx="8585746" cy="10207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l">
              <a:defRPr sz="5000" b="0"/>
            </a:lvl1pPr>
          </a:lstStyle>
          <a:p>
            <a:r>
              <a:t>When it all goes wrong…</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 name="2__6__by_luminrei-dbdhoju.gif" descr="2__6__by_luminrei-dbdhoju.gif"/>
          <p:cNvPicPr>
            <a:picLocks/>
          </p:cNvPicPr>
          <p:nvPr/>
        </p:nvPicPr>
        <p:blipFill>
          <a:blip r:embed="rId2" cstate="print"/>
          <a:stretch>
            <a:fillRect/>
          </a:stretch>
        </p:blipFill>
        <p:spPr>
          <a:xfrm>
            <a:off x="-1994710" y="-90042"/>
            <a:ext cx="17659880" cy="9933684"/>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Comparing sequences"/>
          <p:cNvSpPr txBox="1">
            <a:spLocks noGrp="1"/>
          </p:cNvSpPr>
          <p:nvPr>
            <p:ph type="ctrTitle"/>
          </p:nvPr>
        </p:nvSpPr>
        <p:spPr>
          <a:xfrm>
            <a:off x="996230" y="1638300"/>
            <a:ext cx="11012340" cy="3302000"/>
          </a:xfrm>
          <a:prstGeom prst="rect">
            <a:avLst/>
          </a:prstGeom>
        </p:spPr>
        <p:txBody>
          <a:bodyPr/>
          <a:lstStyle/>
          <a:p>
            <a:r>
              <a:rPr lang="en-GB" dirty="0"/>
              <a:t>Aligning</a:t>
            </a:r>
            <a:r>
              <a:rPr dirty="0"/>
              <a:t> sequences</a:t>
            </a:r>
            <a:br>
              <a:rPr lang="en-GB" dirty="0"/>
            </a:br>
            <a:r>
              <a:rPr lang="en-GB" dirty="0"/>
              <a:t>with BLAST</a:t>
            </a:r>
            <a:endParaRPr dirty="0"/>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 name="MiSeq-1.png" descr="MiSeq-1.png"/>
          <p:cNvPicPr>
            <a:picLocks noChangeAspect="1"/>
          </p:cNvPicPr>
          <p:nvPr/>
        </p:nvPicPr>
        <p:blipFill>
          <a:blip r:embed="rId2" cstate="print"/>
          <a:stretch>
            <a:fillRect/>
          </a:stretch>
        </p:blipFill>
        <p:spPr>
          <a:xfrm>
            <a:off x="8153400" y="139700"/>
            <a:ext cx="5080000" cy="3810000"/>
          </a:xfrm>
          <a:prstGeom prst="rect">
            <a:avLst/>
          </a:prstGeom>
          <a:ln w="12700">
            <a:miter lim="400000"/>
          </a:ln>
        </p:spPr>
      </p:pic>
      <p:sp>
        <p:nvSpPr>
          <p:cNvPr id="189" name="The core of this course is the analysis of sequence data.  This may come in many formats but the two most common types are:…"/>
          <p:cNvSpPr txBox="1"/>
          <p:nvPr/>
        </p:nvSpPr>
        <p:spPr>
          <a:xfrm>
            <a:off x="0" y="1502867"/>
            <a:ext cx="8662640" cy="56425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algn="l">
              <a:defRPr b="0"/>
            </a:pPr>
            <a:r>
              <a:rPr dirty="0"/>
              <a:t>The core of this course is the analysis of sequence data.</a:t>
            </a:r>
            <a:br>
              <a:rPr dirty="0"/>
            </a:br>
            <a:br>
              <a:rPr dirty="0"/>
            </a:br>
            <a:r>
              <a:rPr lang="en-GB" dirty="0"/>
              <a:t>Sequences</a:t>
            </a:r>
            <a:r>
              <a:rPr dirty="0"/>
              <a:t> may come in many formats but the two most common types are:</a:t>
            </a:r>
            <a:br>
              <a:rPr dirty="0"/>
            </a:br>
            <a:endParaRPr dirty="0"/>
          </a:p>
          <a:p>
            <a:pPr marL="333375" indent="-333375" algn="l">
              <a:buSzPct val="145000"/>
              <a:buChar char="•"/>
              <a:defRPr b="0"/>
            </a:pPr>
            <a:r>
              <a:rPr dirty="0"/>
              <a:t>Nucleotide</a:t>
            </a:r>
            <a:br>
              <a:rPr dirty="0"/>
            </a:br>
            <a:endParaRPr dirty="0"/>
          </a:p>
          <a:p>
            <a:pPr marL="333375" indent="-333375" algn="l">
              <a:buSzPct val="145000"/>
              <a:buChar char="•"/>
              <a:defRPr b="0"/>
            </a:pPr>
            <a:r>
              <a:rPr dirty="0"/>
              <a:t>Protein</a:t>
            </a:r>
          </a:p>
          <a:p>
            <a:pPr algn="l">
              <a:defRPr b="0"/>
            </a:pPr>
            <a:endParaRPr dirty="0"/>
          </a:p>
          <a:p>
            <a:pPr algn="l">
              <a:defRPr b="0"/>
            </a:pPr>
            <a:r>
              <a:rPr dirty="0"/>
              <a:t>This data will often be fragmented or </a:t>
            </a:r>
            <a:r>
              <a:rPr lang="en-GB" dirty="0"/>
              <a:t>incomplete. We may not know its species of origin and even when we do it is unlikely that we will know which gene or protein it represents (if any)</a:t>
            </a:r>
            <a:br>
              <a:rPr dirty="0"/>
            </a:br>
            <a:endParaRPr dirty="0"/>
          </a:p>
          <a:p>
            <a:pPr algn="l">
              <a:defRPr b="0"/>
            </a:pPr>
            <a:r>
              <a:rPr dirty="0"/>
              <a:t>The most common way to </a:t>
            </a:r>
            <a:r>
              <a:rPr lang="en-GB" dirty="0"/>
              <a:t>identify unknown sequences is to run a BLAST search against a database of known sequences.</a:t>
            </a:r>
            <a:endParaRPr dirty="0"/>
          </a:p>
        </p:txBody>
      </p:sp>
      <p:sp>
        <p:nvSpPr>
          <p:cNvPr id="190" name="Examining sequence data"/>
          <p:cNvSpPr txBox="1"/>
          <p:nvPr/>
        </p:nvSpPr>
        <p:spPr>
          <a:xfrm>
            <a:off x="0" y="-1"/>
            <a:ext cx="8585746" cy="10207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l">
              <a:defRPr sz="5000" b="0"/>
            </a:lvl1pPr>
          </a:lstStyle>
          <a:p>
            <a:r>
              <a:rPr dirty="0"/>
              <a:t>Examining sequence data</a:t>
            </a:r>
          </a:p>
        </p:txBody>
      </p:sp>
      <p:sp>
        <p:nvSpPr>
          <p:cNvPr id="191" name="Basic Local Alignment Search Tool"/>
          <p:cNvSpPr txBox="1"/>
          <p:nvPr/>
        </p:nvSpPr>
        <p:spPr>
          <a:xfrm>
            <a:off x="1643527" y="8013191"/>
            <a:ext cx="9717746" cy="18552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457200">
              <a:lnSpc>
                <a:spcPts val="8800"/>
              </a:lnSpc>
              <a:spcBef>
                <a:spcPts val="1600"/>
              </a:spcBef>
              <a:defRPr sz="5000">
                <a:latin typeface="Times"/>
                <a:ea typeface="Times"/>
                <a:cs typeface="Times"/>
                <a:sym typeface="Times"/>
              </a:defRPr>
            </a:lvl1pPr>
          </a:lstStyle>
          <a:p>
            <a:r>
              <a:t>Basic Local Alignment Search Tool</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Course overview"/>
          <p:cNvSpPr txBox="1">
            <a:spLocks noGrp="1"/>
          </p:cNvSpPr>
          <p:nvPr>
            <p:ph type="ctrTitle"/>
          </p:nvPr>
        </p:nvSpPr>
        <p:spPr>
          <a:xfrm>
            <a:off x="-1" y="0"/>
            <a:ext cx="6051551" cy="848172"/>
          </a:xfrm>
          <a:prstGeom prst="rect">
            <a:avLst/>
          </a:prstGeom>
        </p:spPr>
        <p:txBody>
          <a:bodyPr anchor="t">
            <a:normAutofit fontScale="90000"/>
          </a:bodyPr>
          <a:lstStyle>
            <a:lvl1pPr algn="l">
              <a:defRPr sz="5000">
                <a:latin typeface="Helvetica Neue"/>
                <a:ea typeface="Helvetica Neue"/>
                <a:cs typeface="Helvetica Neue"/>
                <a:sym typeface="Helvetica Neue"/>
              </a:defRPr>
            </a:lvl1pPr>
          </a:lstStyle>
          <a:p>
            <a:r>
              <a:t>Course overview</a:t>
            </a:r>
          </a:p>
        </p:txBody>
      </p:sp>
      <p:pic>
        <p:nvPicPr>
          <p:cNvPr id="123" name="f0597c79-1e04-4103-bf4d-931db32ab928_bioinformatics.png" descr="f0597c79-1e04-4103-bf4d-931db32ab928_bioinformatics.png"/>
          <p:cNvPicPr>
            <a:picLocks noChangeAspect="1"/>
          </p:cNvPicPr>
          <p:nvPr/>
        </p:nvPicPr>
        <p:blipFill>
          <a:blip r:embed="rId2" cstate="print"/>
          <a:stretch>
            <a:fillRect/>
          </a:stretch>
        </p:blipFill>
        <p:spPr>
          <a:xfrm>
            <a:off x="0" y="0"/>
            <a:ext cx="13004800" cy="9753600"/>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Screen Shot 2018-09-05 at 13.21.26.png" descr="Screen Shot 2018-09-05 at 13.21.26.png"/>
          <p:cNvPicPr>
            <a:picLocks noChangeAspect="1"/>
          </p:cNvPicPr>
          <p:nvPr/>
        </p:nvPicPr>
        <p:blipFill>
          <a:blip r:embed="rId2" cstate="print"/>
          <a:stretch>
            <a:fillRect/>
          </a:stretch>
        </p:blipFill>
        <p:spPr>
          <a:xfrm>
            <a:off x="110333" y="916360"/>
            <a:ext cx="12687584" cy="7920880"/>
          </a:xfrm>
          <a:prstGeom prst="rect">
            <a:avLst/>
          </a:prstGeom>
          <a:ln w="12700">
            <a:miter lim="400000"/>
          </a:ln>
        </p:spPr>
      </p:pic>
      <p:sp>
        <p:nvSpPr>
          <p:cNvPr id="194" name="Examining sequence data"/>
          <p:cNvSpPr txBox="1"/>
          <p:nvPr/>
        </p:nvSpPr>
        <p:spPr>
          <a:xfrm>
            <a:off x="0" y="-1"/>
            <a:ext cx="8585746" cy="10207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l">
              <a:defRPr sz="5000" b="0"/>
            </a:lvl1pPr>
          </a:lstStyle>
          <a:p>
            <a:r>
              <a:rPr lang="en-GB" dirty="0"/>
              <a:t>Interpreting BLAST results</a:t>
            </a:r>
            <a:endParaRPr dirty="0"/>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he core of this course is the analysis of sequence data.  This may come in many formats but the two most common types are:…"/>
          <p:cNvSpPr txBox="1"/>
          <p:nvPr/>
        </p:nvSpPr>
        <p:spPr>
          <a:xfrm>
            <a:off x="0" y="1502867"/>
            <a:ext cx="11182920" cy="30572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algn="l">
              <a:buFont typeface="Arial" pitchFamily="34" charset="0"/>
              <a:buChar char="•"/>
              <a:defRPr b="0"/>
            </a:pPr>
            <a:r>
              <a:rPr lang="en-GB" dirty="0"/>
              <a:t>BLAST is just one form of performing local sequence alignments. It is has been optimised to quickly align short sequences against large databases.</a:t>
            </a:r>
          </a:p>
          <a:p>
            <a:pPr algn="l">
              <a:defRPr b="0"/>
            </a:pPr>
            <a:endParaRPr lang="en-GB" dirty="0"/>
          </a:p>
          <a:p>
            <a:pPr algn="l">
              <a:buFont typeface="Arial" pitchFamily="34" charset="0"/>
              <a:buChar char="•"/>
              <a:defRPr b="0"/>
            </a:pPr>
            <a:r>
              <a:rPr lang="en-GB" dirty="0"/>
              <a:t>During this course we will perform many different types of sequence alignment as the process is central to the analysis of sequencing data.</a:t>
            </a:r>
          </a:p>
          <a:p>
            <a:pPr algn="l">
              <a:defRPr b="0"/>
            </a:pPr>
            <a:endParaRPr lang="en-GB" dirty="0"/>
          </a:p>
          <a:p>
            <a:pPr algn="l">
              <a:buFont typeface="Arial" pitchFamily="34" charset="0"/>
              <a:buChar char="•"/>
              <a:defRPr b="0"/>
            </a:pPr>
            <a:r>
              <a:rPr lang="en-GB" dirty="0"/>
              <a:t>During exercise 3 you will use </a:t>
            </a:r>
            <a:r>
              <a:rPr lang="en-GB" dirty="0" err="1"/>
              <a:t>MUMmer</a:t>
            </a:r>
            <a:r>
              <a:rPr lang="en-GB" dirty="0"/>
              <a:t>, which has been designed to quickly aligned entire chromosomes against one another.</a:t>
            </a:r>
          </a:p>
        </p:txBody>
      </p:sp>
      <p:sp>
        <p:nvSpPr>
          <p:cNvPr id="7" name="Examining sequence data"/>
          <p:cNvSpPr txBox="1"/>
          <p:nvPr/>
        </p:nvSpPr>
        <p:spPr>
          <a:xfrm>
            <a:off x="0" y="-1"/>
            <a:ext cx="8585746" cy="10207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l">
              <a:defRPr sz="5000" b="0"/>
            </a:lvl1pPr>
          </a:lstStyle>
          <a:p>
            <a:r>
              <a:rPr lang="en-GB" dirty="0"/>
              <a:t>Sequence Alignments</a:t>
            </a:r>
            <a:endParaRPr dirty="0"/>
          </a:p>
        </p:txBody>
      </p:sp>
      <p:pic>
        <p:nvPicPr>
          <p:cNvPr id="1026" name="Picture 2" descr="Image result for mummer plot"/>
          <p:cNvPicPr>
            <a:picLocks noChangeAspect="1" noChangeArrowheads="1"/>
          </p:cNvPicPr>
          <p:nvPr/>
        </p:nvPicPr>
        <p:blipFill>
          <a:blip r:embed="rId2" cstate="print"/>
          <a:srcRect/>
          <a:stretch>
            <a:fillRect/>
          </a:stretch>
        </p:blipFill>
        <p:spPr bwMode="auto">
          <a:xfrm>
            <a:off x="6214368" y="4804792"/>
            <a:ext cx="6443402" cy="3600000"/>
          </a:xfrm>
          <a:prstGeom prst="rect">
            <a:avLst/>
          </a:prstGeom>
          <a:noFill/>
        </p:spPr>
      </p:pic>
      <p:sp>
        <p:nvSpPr>
          <p:cNvPr id="9" name="Rectangle 8"/>
          <p:cNvSpPr/>
          <p:nvPr/>
        </p:nvSpPr>
        <p:spPr>
          <a:xfrm>
            <a:off x="0" y="4882024"/>
            <a:ext cx="6214368" cy="1938992"/>
          </a:xfrm>
          <a:prstGeom prst="rect">
            <a:avLst/>
          </a:prstGeom>
        </p:spPr>
        <p:txBody>
          <a:bodyPr wrap="square">
            <a:spAutoFit/>
          </a:bodyPr>
          <a:lstStyle/>
          <a:p>
            <a:pPr algn="l">
              <a:buFont typeface="Arial" pitchFamily="34" charset="0"/>
              <a:buChar char="•"/>
              <a:defRPr b="0"/>
            </a:pPr>
            <a:r>
              <a:rPr lang="en-GB" dirty="0" err="1"/>
              <a:t>MUMmer</a:t>
            </a:r>
            <a:r>
              <a:rPr lang="en-GB" dirty="0"/>
              <a:t> can be used to assess the completeness of a new genome assembly, identify evolutionarily conserved sequences and to detect large scale chromosomal rearrangements.</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Exercise Two"/>
          <p:cNvSpPr txBox="1"/>
          <p:nvPr/>
        </p:nvSpPr>
        <p:spPr>
          <a:xfrm>
            <a:off x="0" y="-1"/>
            <a:ext cx="8230592" cy="10207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l">
              <a:defRPr sz="5000" b="0"/>
            </a:lvl1pPr>
          </a:lstStyle>
          <a:p>
            <a:r>
              <a:rPr dirty="0"/>
              <a:t>Exercise</a:t>
            </a:r>
            <a:r>
              <a:rPr lang="en-GB" dirty="0"/>
              <a:t>s</a:t>
            </a:r>
            <a:r>
              <a:rPr dirty="0"/>
              <a:t> Two</a:t>
            </a:r>
            <a:r>
              <a:rPr lang="en-GB" dirty="0"/>
              <a:t> and Three</a:t>
            </a:r>
            <a:endParaRPr dirty="0"/>
          </a:p>
        </p:txBody>
      </p:sp>
      <p:sp>
        <p:nvSpPr>
          <p:cNvPr id="198" name="By the end of this exercise you will have learned to:…"/>
          <p:cNvSpPr txBox="1"/>
          <p:nvPr/>
        </p:nvSpPr>
        <p:spPr>
          <a:xfrm>
            <a:off x="0" y="1081478"/>
            <a:ext cx="11099769" cy="30572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defRPr b="0"/>
            </a:pPr>
            <a:r>
              <a:rPr dirty="0"/>
              <a:t>By the end of </a:t>
            </a:r>
            <a:r>
              <a:rPr lang="en-GB" dirty="0"/>
              <a:t>the</a:t>
            </a:r>
            <a:r>
              <a:rPr dirty="0"/>
              <a:t> exercise</a:t>
            </a:r>
            <a:r>
              <a:rPr lang="en-GB" dirty="0"/>
              <a:t>s</a:t>
            </a:r>
            <a:r>
              <a:rPr dirty="0"/>
              <a:t> you will have learned to:</a:t>
            </a:r>
          </a:p>
          <a:p>
            <a:pPr marL="333375" indent="-333375" algn="l">
              <a:buSzPct val="145000"/>
              <a:buChar char="•"/>
              <a:defRPr b="0"/>
            </a:pPr>
            <a:r>
              <a:rPr lang="en-GB" dirty="0"/>
              <a:t>Create a local BLAST database and use it to identify hits against three target sequences</a:t>
            </a:r>
            <a:br>
              <a:rPr dirty="0"/>
            </a:br>
            <a:endParaRPr dirty="0"/>
          </a:p>
          <a:p>
            <a:pPr marL="333375" indent="-333375" algn="l">
              <a:buSzPct val="145000"/>
              <a:buChar char="•"/>
              <a:defRPr b="0"/>
            </a:pPr>
            <a:r>
              <a:rPr lang="en-GB" dirty="0"/>
              <a:t>Examine and assess the BLAST results</a:t>
            </a:r>
            <a:br>
              <a:rPr dirty="0"/>
            </a:br>
            <a:endParaRPr dirty="0"/>
          </a:p>
          <a:p>
            <a:pPr marL="333375" indent="-333375" algn="l">
              <a:buSzPct val="145000"/>
              <a:buChar char="•"/>
              <a:defRPr b="0"/>
            </a:pPr>
            <a:r>
              <a:rPr dirty="0"/>
              <a:t>Compare chromosomal sequences for </a:t>
            </a:r>
            <a:r>
              <a:rPr dirty="0" err="1"/>
              <a:t>collinearity</a:t>
            </a:r>
            <a:r>
              <a:rPr lang="en-GB" dirty="0"/>
              <a:t> using a second form of local alignment.</a:t>
            </a:r>
            <a:endParaRPr dirty="0"/>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 name="bioinformatics_venn.png" descr="bioinformatics_venn.png"/>
          <p:cNvPicPr>
            <a:picLocks noChangeAspect="1"/>
          </p:cNvPicPr>
          <p:nvPr/>
        </p:nvPicPr>
        <p:blipFill>
          <a:blip r:embed="rId2" cstate="print"/>
          <a:stretch>
            <a:fillRect/>
          </a:stretch>
        </p:blipFill>
        <p:spPr>
          <a:xfrm>
            <a:off x="1401010" y="0"/>
            <a:ext cx="10202780" cy="9753600"/>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Course overview"/>
          <p:cNvSpPr txBox="1">
            <a:spLocks noGrp="1"/>
          </p:cNvSpPr>
          <p:nvPr>
            <p:ph type="ctrTitle"/>
          </p:nvPr>
        </p:nvSpPr>
        <p:spPr>
          <a:xfrm>
            <a:off x="0" y="0"/>
            <a:ext cx="6433692" cy="869405"/>
          </a:xfrm>
          <a:prstGeom prst="rect">
            <a:avLst/>
          </a:prstGeom>
        </p:spPr>
        <p:txBody>
          <a:bodyPr anchor="t"/>
          <a:lstStyle>
            <a:lvl1pPr algn="l">
              <a:defRPr sz="5000">
                <a:latin typeface="Helvetica Neue"/>
                <a:ea typeface="Helvetica Neue"/>
                <a:cs typeface="Helvetica Neue"/>
                <a:sym typeface="Helvetica Neue"/>
              </a:defRPr>
            </a:lvl1pPr>
          </a:lstStyle>
          <a:p>
            <a:r>
              <a:t>Course overview</a:t>
            </a:r>
          </a:p>
        </p:txBody>
      </p:sp>
      <p:graphicFrame>
        <p:nvGraphicFramePr>
          <p:cNvPr id="128" name="Table"/>
          <p:cNvGraphicFramePr/>
          <p:nvPr>
            <p:extLst>
              <p:ext uri="{D42A27DB-BD31-4B8C-83A1-F6EECF244321}">
                <p14:modId xmlns:p14="http://schemas.microsoft.com/office/powerpoint/2010/main" val="4285381716"/>
              </p:ext>
            </p:extLst>
          </p:nvPr>
        </p:nvGraphicFramePr>
        <p:xfrm>
          <a:off x="525736" y="1212850"/>
          <a:ext cx="10657184" cy="3924300"/>
        </p:xfrm>
        <a:graphic>
          <a:graphicData uri="http://schemas.openxmlformats.org/drawingml/2006/table">
            <a:tbl>
              <a:tblPr bandRow="1">
                <a:tableStyleId>{2D5ABB26-0587-4C30-8999-92F81FD0307C}</a:tableStyleId>
              </a:tblPr>
              <a:tblGrid>
                <a:gridCol w="2282146">
                  <a:extLst>
                    <a:ext uri="{9D8B030D-6E8A-4147-A177-3AD203B41FA5}">
                      <a16:colId xmlns:a16="http://schemas.microsoft.com/office/drawing/2014/main" val="20000"/>
                    </a:ext>
                  </a:extLst>
                </a:gridCol>
                <a:gridCol w="8375038">
                  <a:extLst>
                    <a:ext uri="{9D8B030D-6E8A-4147-A177-3AD203B41FA5}">
                      <a16:colId xmlns:a16="http://schemas.microsoft.com/office/drawing/2014/main" val="20002"/>
                    </a:ext>
                  </a:extLst>
                </a:gridCol>
              </a:tblGrid>
              <a:tr h="260350">
                <a:tc>
                  <a:txBody>
                    <a:bodyPr/>
                    <a:lstStyle/>
                    <a:p>
                      <a:pPr algn="l" defTabSz="457200">
                        <a:defRPr sz="1500" b="1">
                          <a:uFill>
                            <a:solidFill>
                              <a:srgbClr val="000000"/>
                            </a:solidFill>
                          </a:uFill>
                          <a:latin typeface="Calibri"/>
                          <a:ea typeface="Calibri"/>
                          <a:cs typeface="Calibri"/>
                          <a:sym typeface="Calibri"/>
                        </a:defRPr>
                      </a:pPr>
                      <a:r>
                        <a:rPr sz="3000" b="1" dirty="0"/>
                        <a:t>Session</a:t>
                      </a:r>
                    </a:p>
                  </a:txBody>
                  <a:tcPr marL="50800" marR="50800" marT="50800" marB="50800" anchor="ctr" horzOverflow="overflow"/>
                </a:tc>
                <a:tc>
                  <a:txBody>
                    <a:bodyPr/>
                    <a:lstStyle/>
                    <a:p>
                      <a:pPr algn="l" defTabSz="457200">
                        <a:defRPr sz="1500" b="1">
                          <a:uFill>
                            <a:solidFill>
                              <a:srgbClr val="000000"/>
                            </a:solidFill>
                          </a:uFill>
                          <a:latin typeface="Calibri"/>
                          <a:ea typeface="Calibri"/>
                          <a:cs typeface="Calibri"/>
                          <a:sym typeface="Calibri"/>
                        </a:defRPr>
                      </a:pPr>
                      <a:r>
                        <a:rPr lang="en-GB" sz="3000" b="1" dirty="0"/>
                        <a:t>Topic</a:t>
                      </a:r>
                      <a:endParaRPr sz="3000" b="1" dirty="0"/>
                    </a:p>
                  </a:txBody>
                  <a:tcPr marL="50800" marR="50800" marT="50800" marB="50800" anchor="ctr" horzOverflow="overflow"/>
                </a:tc>
                <a:extLst>
                  <a:ext uri="{0D108BD9-81ED-4DB2-BD59-A6C34878D82A}">
                    <a16:rowId xmlns:a16="http://schemas.microsoft.com/office/drawing/2014/main" val="10000"/>
                  </a:ext>
                </a:extLst>
              </a:tr>
              <a:tr h="565150">
                <a:tc>
                  <a:txBody>
                    <a:bodyPr/>
                    <a:lstStyle/>
                    <a:p>
                      <a:pPr algn="l" defTabSz="457200">
                        <a:defRPr sz="1500" b="1">
                          <a:uFill>
                            <a:solidFill>
                              <a:srgbClr val="000000"/>
                            </a:solidFill>
                          </a:uFill>
                          <a:latin typeface="Calibri"/>
                          <a:ea typeface="Calibri"/>
                          <a:cs typeface="Calibri"/>
                          <a:sym typeface="Calibri"/>
                        </a:defRPr>
                      </a:pPr>
                      <a:r>
                        <a:rPr sz="3000" b="1" dirty="0"/>
                        <a:t>1</a:t>
                      </a:r>
                    </a:p>
                  </a:txBody>
                  <a:tcPr marL="50800" marR="50800" marT="50800" marB="50800" horzOverflow="overflow"/>
                </a:tc>
                <a:tc>
                  <a:txBody>
                    <a:bodyPr/>
                    <a:lstStyle/>
                    <a:p>
                      <a:pPr algn="l" defTabSz="457200">
                        <a:defRPr sz="1500" b="1">
                          <a:uFill>
                            <a:solidFill>
                              <a:srgbClr val="000000"/>
                            </a:solidFill>
                          </a:uFill>
                          <a:latin typeface="Calibri"/>
                          <a:ea typeface="Calibri"/>
                          <a:cs typeface="Calibri"/>
                          <a:sym typeface="Calibri"/>
                        </a:defRPr>
                      </a:pPr>
                      <a:r>
                        <a:rPr sz="3000" b="1" dirty="0"/>
                        <a:t>UNIX and command line environment</a:t>
                      </a:r>
                    </a:p>
                  </a:txBody>
                  <a:tcPr marL="50800" marR="50800" marT="50800" marB="50800" horzOverflow="overflow"/>
                </a:tc>
                <a:extLst>
                  <a:ext uri="{0D108BD9-81ED-4DB2-BD59-A6C34878D82A}">
                    <a16:rowId xmlns:a16="http://schemas.microsoft.com/office/drawing/2014/main" val="10002"/>
                  </a:ext>
                </a:extLst>
              </a:tr>
              <a:tr h="565150">
                <a:tc>
                  <a:txBody>
                    <a:bodyPr/>
                    <a:lstStyle/>
                    <a:p>
                      <a:pPr algn="l" defTabSz="457200">
                        <a:defRPr sz="1500" b="1">
                          <a:uFill>
                            <a:solidFill>
                              <a:srgbClr val="000000"/>
                            </a:solidFill>
                          </a:uFill>
                          <a:latin typeface="Calibri"/>
                          <a:ea typeface="Calibri"/>
                          <a:cs typeface="Calibri"/>
                          <a:sym typeface="Calibri"/>
                        </a:defRPr>
                      </a:pPr>
                      <a:r>
                        <a:rPr sz="3000" b="0"/>
                        <a:t>2</a:t>
                      </a:r>
                    </a:p>
                  </a:txBody>
                  <a:tcPr marL="50800" marR="50800" marT="50800" marB="50800" horzOverflow="overflow"/>
                </a:tc>
                <a:tc>
                  <a:txBody>
                    <a:bodyPr/>
                    <a:lstStyle/>
                    <a:p>
                      <a:pPr algn="l" defTabSz="457200">
                        <a:defRPr sz="1500" b="1">
                          <a:uFill>
                            <a:solidFill>
                              <a:srgbClr val="000000"/>
                            </a:solidFill>
                          </a:uFill>
                          <a:latin typeface="Calibri"/>
                          <a:ea typeface="Calibri"/>
                          <a:cs typeface="Calibri"/>
                          <a:sym typeface="Calibri"/>
                        </a:defRPr>
                      </a:pPr>
                      <a:r>
                        <a:rPr lang="en-GB" sz="3000" b="0" dirty="0"/>
                        <a:t>Genomics: sequencing, assembly and annotation</a:t>
                      </a:r>
                      <a:endParaRPr sz="3000" b="0" dirty="0"/>
                    </a:p>
                  </a:txBody>
                  <a:tcPr marL="50800" marR="50800" marT="50800" marB="50800" horzOverflow="overflow"/>
                </a:tc>
                <a:extLst>
                  <a:ext uri="{0D108BD9-81ED-4DB2-BD59-A6C34878D82A}">
                    <a16:rowId xmlns:a16="http://schemas.microsoft.com/office/drawing/2014/main" val="10003"/>
                  </a:ext>
                </a:extLst>
              </a:tr>
              <a:tr h="505022">
                <a:tc>
                  <a:txBody>
                    <a:bodyPr/>
                    <a:lstStyle/>
                    <a:p>
                      <a:pPr algn="l" defTabSz="457200">
                        <a:defRPr sz="1500" b="1">
                          <a:uFill>
                            <a:solidFill>
                              <a:srgbClr val="000000"/>
                            </a:solidFill>
                          </a:uFill>
                          <a:latin typeface="Calibri"/>
                          <a:ea typeface="Calibri"/>
                          <a:cs typeface="Calibri"/>
                          <a:sym typeface="Calibri"/>
                        </a:defRPr>
                      </a:pPr>
                      <a:r>
                        <a:rPr sz="3000" b="0"/>
                        <a:t>3</a:t>
                      </a:r>
                    </a:p>
                  </a:txBody>
                  <a:tcPr marL="50800" marR="50800" marT="50800" marB="50800" horzOverflow="overflow"/>
                </a:tc>
                <a:tc>
                  <a:txBody>
                    <a:bodyPr/>
                    <a:lstStyle/>
                    <a:p>
                      <a:pPr algn="l" defTabSz="457200">
                        <a:defRPr sz="1500" b="1">
                          <a:uFill>
                            <a:solidFill>
                              <a:srgbClr val="000000"/>
                            </a:solidFill>
                          </a:uFill>
                          <a:latin typeface="Calibri"/>
                          <a:ea typeface="Calibri"/>
                          <a:cs typeface="Calibri"/>
                          <a:sym typeface="Calibri"/>
                        </a:defRPr>
                      </a:pPr>
                      <a:r>
                        <a:rPr lang="en-GB" sz="3000" b="0" dirty="0"/>
                        <a:t>Programming in R</a:t>
                      </a:r>
                      <a:endParaRPr sz="3000" b="0" dirty="0"/>
                    </a:p>
                  </a:txBody>
                  <a:tcPr marL="50800" marR="50800" marT="50800" marB="50800" horzOverflow="overflow"/>
                </a:tc>
                <a:extLst>
                  <a:ext uri="{0D108BD9-81ED-4DB2-BD59-A6C34878D82A}">
                    <a16:rowId xmlns:a16="http://schemas.microsoft.com/office/drawing/2014/main" val="10004"/>
                  </a:ext>
                </a:extLst>
              </a:tr>
              <a:tr h="505022">
                <a:tc>
                  <a:txBody>
                    <a:bodyPr/>
                    <a:lstStyle/>
                    <a:p>
                      <a:pPr algn="l" defTabSz="457200">
                        <a:defRPr sz="1500" b="1">
                          <a:uFill>
                            <a:solidFill>
                              <a:srgbClr val="000000"/>
                            </a:solidFill>
                          </a:uFill>
                          <a:latin typeface="Calibri"/>
                          <a:ea typeface="Calibri"/>
                          <a:cs typeface="Calibri"/>
                          <a:sym typeface="Calibri"/>
                        </a:defRPr>
                      </a:pPr>
                      <a:r>
                        <a:rPr sz="3000" b="0"/>
                        <a:t>4</a:t>
                      </a:r>
                    </a:p>
                  </a:txBody>
                  <a:tcPr marL="50800" marR="50800" marT="50800" marB="50800" horzOverflow="overflow"/>
                </a:tc>
                <a:tc>
                  <a:txBody>
                    <a:bodyPr/>
                    <a:lstStyle/>
                    <a:p>
                      <a:pPr algn="l" defTabSz="457200">
                        <a:defRPr sz="1500" b="1">
                          <a:uFill>
                            <a:solidFill>
                              <a:srgbClr val="000000"/>
                            </a:solidFill>
                          </a:uFill>
                          <a:latin typeface="Calibri"/>
                          <a:ea typeface="Calibri"/>
                          <a:cs typeface="Calibri"/>
                          <a:sym typeface="Calibri"/>
                        </a:defRPr>
                      </a:pPr>
                      <a:r>
                        <a:rPr sz="3000" b="0" dirty="0"/>
                        <a:t>Genomics: </a:t>
                      </a:r>
                      <a:r>
                        <a:rPr lang="en-GB" sz="3000" b="0" dirty="0"/>
                        <a:t>mapping </a:t>
                      </a:r>
                      <a:r>
                        <a:rPr sz="3000" b="0" dirty="0"/>
                        <a:t>and population analysis</a:t>
                      </a:r>
                    </a:p>
                  </a:txBody>
                  <a:tcPr marL="50800" marR="50800" marT="50800" marB="50800" horzOverflow="overflow"/>
                </a:tc>
                <a:extLst>
                  <a:ext uri="{0D108BD9-81ED-4DB2-BD59-A6C34878D82A}">
                    <a16:rowId xmlns:a16="http://schemas.microsoft.com/office/drawing/2014/main" val="10005"/>
                  </a:ext>
                </a:extLst>
              </a:tr>
              <a:tr h="505022">
                <a:tc>
                  <a:txBody>
                    <a:bodyPr/>
                    <a:lstStyle/>
                    <a:p>
                      <a:pPr algn="l" defTabSz="457200">
                        <a:defRPr sz="1500" b="1">
                          <a:uFill>
                            <a:solidFill>
                              <a:srgbClr val="000000"/>
                            </a:solidFill>
                          </a:uFill>
                          <a:latin typeface="Calibri"/>
                          <a:ea typeface="Calibri"/>
                          <a:cs typeface="Calibri"/>
                          <a:sym typeface="Calibri"/>
                        </a:defRPr>
                      </a:pPr>
                      <a:r>
                        <a:rPr sz="3000" b="0"/>
                        <a:t>5</a:t>
                      </a:r>
                    </a:p>
                  </a:txBody>
                  <a:tcPr marL="50800" marR="50800" marT="50800" marB="50800" horzOverflow="overflow"/>
                </a:tc>
                <a:tc>
                  <a:txBody>
                    <a:bodyPr/>
                    <a:lstStyle/>
                    <a:p>
                      <a:pPr algn="l" defTabSz="457200">
                        <a:defRPr sz="1500" b="1">
                          <a:uFill>
                            <a:solidFill>
                              <a:srgbClr val="000000"/>
                            </a:solidFill>
                          </a:uFill>
                          <a:latin typeface="Calibri"/>
                          <a:ea typeface="Calibri"/>
                          <a:cs typeface="Calibri"/>
                          <a:sym typeface="Calibri"/>
                        </a:defRPr>
                      </a:pPr>
                      <a:r>
                        <a:rPr sz="3000" b="0" dirty="0"/>
                        <a:t>Transcriptomics</a:t>
                      </a:r>
                      <a:r>
                        <a:rPr lang="en-GB" sz="3000" b="0" dirty="0"/>
                        <a:t> and differential expression</a:t>
                      </a:r>
                      <a:endParaRPr sz="3000" b="0" dirty="0"/>
                    </a:p>
                  </a:txBody>
                  <a:tcPr marL="50800" marR="50800" marT="50800" marB="50800" horzOverflow="overflow"/>
                </a:tc>
                <a:extLst>
                  <a:ext uri="{0D108BD9-81ED-4DB2-BD59-A6C34878D82A}">
                    <a16:rowId xmlns:a16="http://schemas.microsoft.com/office/drawing/2014/main" val="10006"/>
                  </a:ext>
                </a:extLst>
              </a:tr>
              <a:tr h="505022">
                <a:tc>
                  <a:txBody>
                    <a:bodyPr/>
                    <a:lstStyle/>
                    <a:p>
                      <a:pPr algn="l" defTabSz="457200">
                        <a:defRPr sz="1500" b="1">
                          <a:uFill>
                            <a:solidFill>
                              <a:srgbClr val="000000"/>
                            </a:solidFill>
                          </a:uFill>
                          <a:latin typeface="Calibri"/>
                          <a:ea typeface="Calibri"/>
                          <a:cs typeface="Calibri"/>
                          <a:sym typeface="Calibri"/>
                        </a:defRPr>
                      </a:pPr>
                      <a:r>
                        <a:rPr sz="3000" b="0" dirty="0"/>
                        <a:t>6</a:t>
                      </a:r>
                    </a:p>
                  </a:txBody>
                  <a:tcPr marL="50800" marR="50800" marT="50800" marB="50800" anchor="ctr" horzOverflow="overflow"/>
                </a:tc>
                <a:tc>
                  <a:txBody>
                    <a:bodyPr/>
                    <a:lstStyle/>
                    <a:p>
                      <a:pPr algn="l" defTabSz="457200">
                        <a:defRPr sz="1500" b="1">
                          <a:uFill>
                            <a:solidFill>
                              <a:srgbClr val="000000"/>
                            </a:solidFill>
                          </a:uFill>
                          <a:latin typeface="Calibri"/>
                          <a:ea typeface="Calibri"/>
                          <a:cs typeface="Calibri"/>
                          <a:sym typeface="Calibri"/>
                        </a:defRPr>
                      </a:pPr>
                      <a:r>
                        <a:rPr lang="en-GB" sz="3000" b="0" dirty="0"/>
                        <a:t>Extended exercise</a:t>
                      </a:r>
                      <a:endParaRPr sz="3000" b="0" dirty="0"/>
                    </a:p>
                  </a:txBody>
                  <a:tcPr marL="50800" marR="50800" marT="50800" marB="50800" anchor="ctr" horzOverflow="overflow"/>
                </a:tc>
                <a:extLst>
                  <a:ext uri="{0D108BD9-81ED-4DB2-BD59-A6C34878D82A}">
                    <a16:rowId xmlns:a16="http://schemas.microsoft.com/office/drawing/2014/main" val="10007"/>
                  </a:ext>
                </a:extLst>
              </a:tr>
            </a:tbl>
          </a:graphicData>
        </a:graphic>
      </p:graphicFrame>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Introduction to UNIX"/>
          <p:cNvSpPr txBox="1">
            <a:spLocks noGrp="1"/>
          </p:cNvSpPr>
          <p:nvPr>
            <p:ph type="ctrTitle"/>
          </p:nvPr>
        </p:nvSpPr>
        <p:spPr>
          <a:prstGeom prst="rect">
            <a:avLst/>
          </a:prstGeom>
        </p:spPr>
        <p:txBody>
          <a:bodyPr/>
          <a:lstStyle/>
          <a:p>
            <a:r>
              <a:t>Introduction to UNIX</a:t>
            </a:r>
          </a:p>
        </p:txBody>
      </p:sp>
      <p:sp>
        <p:nvSpPr>
          <p:cNvPr id="131" name="October 17th 2018"/>
          <p:cNvSpPr txBox="1">
            <a:spLocks noGrp="1"/>
          </p:cNvSpPr>
          <p:nvPr>
            <p:ph type="subTitle" sz="quarter" idx="1"/>
          </p:nvPr>
        </p:nvSpPr>
        <p:spPr>
          <a:prstGeom prst="rect">
            <a:avLst/>
          </a:prstGeom>
        </p:spPr>
        <p:txBody>
          <a:bodyPr/>
          <a:lstStyle>
            <a:lvl1pPr algn="ctr"/>
          </a:lstStyle>
          <a:p>
            <a:endParaRPr dirty="0"/>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What is UNIX?"/>
          <p:cNvSpPr txBox="1">
            <a:spLocks noGrp="1"/>
          </p:cNvSpPr>
          <p:nvPr>
            <p:ph type="ctrTitle"/>
          </p:nvPr>
        </p:nvSpPr>
        <p:spPr>
          <a:xfrm>
            <a:off x="0" y="0"/>
            <a:ext cx="7796114" cy="931069"/>
          </a:xfrm>
          <a:prstGeom prst="rect">
            <a:avLst/>
          </a:prstGeom>
        </p:spPr>
        <p:txBody>
          <a:bodyPr anchor="t"/>
          <a:lstStyle>
            <a:lvl1pPr algn="l">
              <a:defRPr sz="5000">
                <a:latin typeface="Helvetica Neue"/>
                <a:ea typeface="Helvetica Neue"/>
                <a:cs typeface="Helvetica Neue"/>
                <a:sym typeface="Helvetica Neue"/>
              </a:defRPr>
            </a:lvl1pPr>
          </a:lstStyle>
          <a:p>
            <a:r>
              <a:t>What is UNIX?</a:t>
            </a:r>
          </a:p>
        </p:txBody>
      </p:sp>
      <p:sp>
        <p:nvSpPr>
          <p:cNvPr id="134" name="A family of operating systems that all share a common origin…"/>
          <p:cNvSpPr txBox="1"/>
          <p:nvPr/>
        </p:nvSpPr>
        <p:spPr>
          <a:xfrm>
            <a:off x="0" y="913358"/>
            <a:ext cx="6863829" cy="63541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marL="333375" indent="-333375" algn="l">
              <a:buSzPct val="145000"/>
              <a:buChar char="•"/>
              <a:defRPr b="0"/>
            </a:pPr>
            <a:r>
              <a:t>A family of operating systems that all share a common origin</a:t>
            </a:r>
            <a:br/>
            <a:endParaRPr/>
          </a:p>
          <a:p>
            <a:pPr marL="333375" indent="-333375" algn="l">
              <a:buSzPct val="145000"/>
              <a:buChar char="•"/>
              <a:defRPr b="0"/>
            </a:pPr>
            <a:r>
              <a:t>Linux, MacOS and Android were all originally based on UNIX</a:t>
            </a:r>
            <a:br/>
            <a:endParaRPr/>
          </a:p>
          <a:p>
            <a:pPr marL="333375" indent="-333375" algn="l">
              <a:buSzPct val="145000"/>
              <a:buChar char="•"/>
              <a:defRPr b="0"/>
            </a:pPr>
            <a:r>
              <a:t>Windows is NOT based on UNIX</a:t>
            </a:r>
            <a:br/>
            <a:endParaRPr/>
          </a:p>
          <a:p>
            <a:pPr marL="333375" indent="-333375" algn="l">
              <a:buSzPct val="145000"/>
              <a:buChar char="•"/>
              <a:defRPr b="0"/>
            </a:pPr>
            <a:r>
              <a:t>Linux was developed on the basis of free and open-source software</a:t>
            </a:r>
            <a:br/>
            <a:endParaRPr/>
          </a:p>
          <a:p>
            <a:pPr marL="333375" indent="-333375" algn="l">
              <a:buSzPct val="145000"/>
              <a:buChar char="•"/>
              <a:defRPr b="0"/>
            </a:pPr>
            <a:r>
              <a:t>There are hundreds of Linux variants known as distros, including Android for phones</a:t>
            </a:r>
            <a:br/>
            <a:endParaRPr/>
          </a:p>
          <a:p>
            <a:pPr marL="333375" indent="-333375" algn="l">
              <a:buSzPct val="145000"/>
              <a:buChar char="•"/>
              <a:defRPr b="0"/>
            </a:pPr>
            <a:r>
              <a:t>During this course we will be using the server version of Ubuntu, one of the most popular distros</a:t>
            </a:r>
          </a:p>
        </p:txBody>
      </p:sp>
      <p:pic>
        <p:nvPicPr>
          <p:cNvPr id="135" name="870px-Unix_timeline.en.svg.png" descr="870px-Unix_timeline.en.svg.png"/>
          <p:cNvPicPr>
            <a:picLocks noChangeAspect="1"/>
          </p:cNvPicPr>
          <p:nvPr/>
        </p:nvPicPr>
        <p:blipFill>
          <a:blip r:embed="rId2" cstate="print"/>
          <a:stretch>
            <a:fillRect/>
          </a:stretch>
        </p:blipFill>
        <p:spPr>
          <a:xfrm>
            <a:off x="7353300" y="913358"/>
            <a:ext cx="5715000" cy="4335519"/>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Screenshot from 2018-01-10 10-07-44.png" descr="Screenshot from 2018-01-10 10-07-44.png"/>
          <p:cNvPicPr>
            <a:picLocks noChangeAspect="1"/>
          </p:cNvPicPr>
          <p:nvPr/>
        </p:nvPicPr>
        <p:blipFill>
          <a:blip r:embed="rId2" cstate="print"/>
          <a:stretch>
            <a:fillRect/>
          </a:stretch>
        </p:blipFill>
        <p:spPr>
          <a:xfrm>
            <a:off x="0" y="1220985"/>
            <a:ext cx="13004800" cy="7311630"/>
          </a:xfrm>
          <a:prstGeom prst="rect">
            <a:avLst/>
          </a:prstGeom>
          <a:ln w="12700">
            <a:miter lim="400000"/>
          </a:ln>
        </p:spPr>
      </p:pic>
      <p:sp>
        <p:nvSpPr>
          <p:cNvPr id="138" name="The Ubuntu Desktop"/>
          <p:cNvSpPr txBox="1">
            <a:spLocks noGrp="1"/>
          </p:cNvSpPr>
          <p:nvPr>
            <p:ph type="ctrTitle"/>
          </p:nvPr>
        </p:nvSpPr>
        <p:spPr>
          <a:xfrm>
            <a:off x="0" y="0"/>
            <a:ext cx="7796114" cy="931069"/>
          </a:xfrm>
          <a:prstGeom prst="rect">
            <a:avLst/>
          </a:prstGeom>
        </p:spPr>
        <p:txBody>
          <a:bodyPr anchor="t"/>
          <a:lstStyle>
            <a:lvl1pPr algn="l">
              <a:defRPr sz="5000">
                <a:latin typeface="Helvetica Neue"/>
                <a:ea typeface="Helvetica Neue"/>
                <a:cs typeface="Helvetica Neue"/>
                <a:sym typeface="Helvetica Neue"/>
              </a:defRPr>
            </a:lvl1pPr>
          </a:lstStyle>
          <a:p>
            <a:r>
              <a:t>The Ubuntu Desktop</a:t>
            </a:r>
          </a:p>
        </p:txBody>
      </p:sp>
      <p:sp>
        <p:nvSpPr>
          <p:cNvPr id="139" name="We, however, will be using the Command Line Interface…"/>
          <p:cNvSpPr txBox="1"/>
          <p:nvPr/>
        </p:nvSpPr>
        <p:spPr>
          <a:xfrm>
            <a:off x="0" y="9002370"/>
            <a:ext cx="8443265" cy="4610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lstStyle>
          <a:p>
            <a:r>
              <a:t>We, however, will be using the Command Line Interface…</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GUI vs Command Line"/>
          <p:cNvSpPr txBox="1">
            <a:spLocks noGrp="1"/>
          </p:cNvSpPr>
          <p:nvPr>
            <p:ph type="ctrTitle"/>
          </p:nvPr>
        </p:nvSpPr>
        <p:spPr>
          <a:xfrm>
            <a:off x="0" y="0"/>
            <a:ext cx="8223250" cy="864841"/>
          </a:xfrm>
          <a:prstGeom prst="rect">
            <a:avLst/>
          </a:prstGeom>
        </p:spPr>
        <p:txBody>
          <a:bodyPr anchor="t"/>
          <a:lstStyle>
            <a:lvl1pPr algn="l">
              <a:defRPr sz="5000">
                <a:latin typeface="Helvetica Neue"/>
                <a:ea typeface="Helvetica Neue"/>
                <a:cs typeface="Helvetica Neue"/>
                <a:sym typeface="Helvetica Neue"/>
              </a:defRPr>
            </a:lvl1pPr>
          </a:lstStyle>
          <a:p>
            <a:r>
              <a:t>GUI vs Command Line</a:t>
            </a:r>
          </a:p>
        </p:txBody>
      </p:sp>
      <p:grpSp>
        <p:nvGrpSpPr>
          <p:cNvPr id="144" name="Group"/>
          <p:cNvGrpSpPr/>
          <p:nvPr/>
        </p:nvGrpSpPr>
        <p:grpSpPr>
          <a:xfrm>
            <a:off x="9339" y="981363"/>
            <a:ext cx="12986122" cy="8523447"/>
            <a:chOff x="0" y="0"/>
            <a:chExt cx="12986120" cy="8523446"/>
          </a:xfrm>
        </p:grpSpPr>
        <p:pic>
          <p:nvPicPr>
            <p:cNvPr id="142" name="Screen Shot 2018-09-03 at 12.28.08.png" descr="Screen Shot 2018-09-03 at 12.28.08.png"/>
            <p:cNvPicPr>
              <a:picLocks noChangeAspect="1"/>
            </p:cNvPicPr>
            <p:nvPr/>
          </p:nvPicPr>
          <p:blipFill>
            <a:blip r:embed="rId2" cstate="print"/>
            <a:srcRect r="46226"/>
            <a:stretch>
              <a:fillRect/>
            </a:stretch>
          </p:blipFill>
          <p:spPr>
            <a:xfrm>
              <a:off x="6892730" y="0"/>
              <a:ext cx="6093391" cy="8523447"/>
            </a:xfrm>
            <a:prstGeom prst="rect">
              <a:avLst/>
            </a:prstGeom>
            <a:ln w="12700" cap="flat">
              <a:noFill/>
              <a:miter lim="400000"/>
            </a:ln>
            <a:effectLst/>
          </p:spPr>
        </p:pic>
        <p:pic>
          <p:nvPicPr>
            <p:cNvPr id="143" name="Screen Shot 2018-09-03 at 14.29.45.png" descr="Screen Shot 2018-09-03 at 14.29.45.png"/>
            <p:cNvPicPr>
              <a:picLocks noChangeAspect="1"/>
            </p:cNvPicPr>
            <p:nvPr/>
          </p:nvPicPr>
          <p:blipFill>
            <a:blip r:embed="rId3" cstate="print"/>
            <a:srcRect r="57046"/>
            <a:stretch>
              <a:fillRect/>
            </a:stretch>
          </p:blipFill>
          <p:spPr>
            <a:xfrm>
              <a:off x="0" y="0"/>
              <a:ext cx="6508595" cy="8523447"/>
            </a:xfrm>
            <a:prstGeom prst="rect">
              <a:avLst/>
            </a:prstGeom>
            <a:ln w="12700" cap="flat">
              <a:noFill/>
              <a:miter lim="400000"/>
            </a:ln>
            <a:effectLst/>
          </p:spPr>
        </p:pic>
      </p:gr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Command Line…"/>
          <p:cNvSpPr txBox="1"/>
          <p:nvPr/>
        </p:nvSpPr>
        <p:spPr>
          <a:xfrm>
            <a:off x="6577888" y="829767"/>
            <a:ext cx="5476463" cy="70907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defRPr u="sng"/>
            </a:pPr>
            <a:r>
              <a:rPr dirty="0"/>
              <a:t>Command Line</a:t>
            </a:r>
          </a:p>
          <a:p>
            <a:pPr algn="l"/>
            <a:r>
              <a:rPr dirty="0"/>
              <a:t>Pros</a:t>
            </a:r>
          </a:p>
          <a:p>
            <a:pPr marL="333375" indent="-333375" algn="l">
              <a:buSzPct val="145000"/>
              <a:buChar char="•"/>
              <a:defRPr b="0"/>
            </a:pPr>
            <a:r>
              <a:rPr dirty="0"/>
              <a:t>Powerful - Can combine options and even multiple programs into a single command</a:t>
            </a:r>
          </a:p>
          <a:p>
            <a:pPr marL="333375" indent="-333375" algn="l">
              <a:buSzPct val="145000"/>
              <a:buChar char="•"/>
              <a:defRPr b="0"/>
            </a:pPr>
            <a:r>
              <a:rPr dirty="0"/>
              <a:t>Option to write quick scripts - </a:t>
            </a:r>
            <a:r>
              <a:rPr dirty="0" err="1"/>
              <a:t>perl</a:t>
            </a:r>
            <a:r>
              <a:rPr dirty="0"/>
              <a:t>, python, R </a:t>
            </a:r>
            <a:r>
              <a:rPr dirty="0" err="1"/>
              <a:t>etc</a:t>
            </a:r>
            <a:endParaRPr dirty="0"/>
          </a:p>
          <a:p>
            <a:pPr marL="333375" indent="-333375" algn="l">
              <a:buSzPct val="145000"/>
              <a:buChar char="•"/>
              <a:defRPr b="0"/>
            </a:pPr>
            <a:r>
              <a:rPr dirty="0"/>
              <a:t>Low resource requirements - More available for the actual program</a:t>
            </a:r>
          </a:p>
          <a:p>
            <a:pPr marL="333375" indent="-333375" algn="l">
              <a:buSzPct val="145000"/>
              <a:buChar char="•"/>
              <a:defRPr b="0"/>
            </a:pPr>
            <a:r>
              <a:rPr dirty="0"/>
              <a:t>Can quickly repeat commands</a:t>
            </a:r>
          </a:p>
          <a:p>
            <a:pPr algn="l">
              <a:defRPr b="0"/>
            </a:pPr>
            <a:endParaRPr dirty="0"/>
          </a:p>
          <a:p>
            <a:pPr algn="l">
              <a:defRPr b="0"/>
            </a:pPr>
            <a:endParaRPr dirty="0"/>
          </a:p>
          <a:p>
            <a:pPr algn="l"/>
            <a:r>
              <a:rPr dirty="0"/>
              <a:t>Cons</a:t>
            </a:r>
          </a:p>
          <a:p>
            <a:pPr marL="333375" indent="-333375" algn="l">
              <a:buSzPct val="145000"/>
              <a:buChar char="•"/>
              <a:defRPr b="0"/>
            </a:pPr>
            <a:r>
              <a:rPr dirty="0"/>
              <a:t>Steep learning curve</a:t>
            </a:r>
          </a:p>
          <a:p>
            <a:pPr marL="333375" indent="-333375" algn="l">
              <a:buSzPct val="145000"/>
              <a:buChar char="•"/>
              <a:defRPr b="0"/>
            </a:pPr>
            <a:r>
              <a:rPr dirty="0"/>
              <a:t>Easy to make mistakes</a:t>
            </a:r>
          </a:p>
          <a:p>
            <a:pPr marL="333375" indent="-333375" algn="l">
              <a:buSzPct val="145000"/>
              <a:buChar char="•"/>
              <a:defRPr b="0"/>
            </a:pPr>
            <a:r>
              <a:rPr dirty="0"/>
              <a:t>Manuals are often missing or incomplete</a:t>
            </a:r>
          </a:p>
          <a:p>
            <a:pPr marL="333375" indent="-333375" algn="l">
              <a:buSzPct val="145000"/>
              <a:buChar char="•"/>
              <a:defRPr b="0"/>
            </a:pPr>
            <a:r>
              <a:rPr dirty="0"/>
              <a:t>Software is reliant on associated dependencies which may be missing</a:t>
            </a:r>
          </a:p>
        </p:txBody>
      </p:sp>
      <p:sp>
        <p:nvSpPr>
          <p:cNvPr id="147" name="GUI…"/>
          <p:cNvSpPr txBox="1"/>
          <p:nvPr/>
        </p:nvSpPr>
        <p:spPr>
          <a:xfrm>
            <a:off x="0" y="829767"/>
            <a:ext cx="5199295" cy="82278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defRPr u="sng"/>
            </a:pPr>
            <a:r>
              <a:rPr dirty="0"/>
              <a:t>GUI</a:t>
            </a:r>
          </a:p>
          <a:p>
            <a:pPr algn="l"/>
            <a:r>
              <a:rPr dirty="0"/>
              <a:t>Pros</a:t>
            </a:r>
          </a:p>
          <a:p>
            <a:pPr marL="333375" indent="-333375" algn="l">
              <a:buSzPct val="145000"/>
              <a:buChar char="•"/>
              <a:defRPr b="0"/>
            </a:pPr>
            <a:r>
              <a:rPr dirty="0"/>
              <a:t>Visually intuitive, easy to use</a:t>
            </a:r>
          </a:p>
          <a:p>
            <a:pPr marL="333375" indent="-333375" algn="l">
              <a:buSzPct val="145000"/>
              <a:buChar char="•"/>
              <a:defRPr b="0"/>
            </a:pPr>
            <a:r>
              <a:rPr dirty="0"/>
              <a:t>Easy multitasking - A window for each program</a:t>
            </a:r>
          </a:p>
          <a:p>
            <a:pPr marL="333375" indent="-333375" algn="l">
              <a:buSzPct val="145000"/>
              <a:buChar char="•"/>
              <a:defRPr b="0"/>
            </a:pPr>
            <a:r>
              <a:rPr dirty="0"/>
              <a:t>Often packaged ‘all in one’ with the required libraries and dependencies</a:t>
            </a:r>
          </a:p>
          <a:p>
            <a:pPr algn="l">
              <a:defRPr b="0"/>
            </a:pPr>
            <a:br>
              <a:rPr dirty="0"/>
            </a:br>
            <a:endParaRPr dirty="0"/>
          </a:p>
          <a:p>
            <a:pPr algn="l">
              <a:defRPr b="0"/>
            </a:pPr>
            <a:endParaRPr dirty="0"/>
          </a:p>
          <a:p>
            <a:pPr algn="l">
              <a:defRPr b="0"/>
            </a:pPr>
            <a:endParaRPr dirty="0"/>
          </a:p>
          <a:p>
            <a:pPr algn="l"/>
            <a:r>
              <a:rPr dirty="0"/>
              <a:t>Cons</a:t>
            </a:r>
          </a:p>
          <a:p>
            <a:pPr marL="333375" indent="-333375" algn="l">
              <a:buSzPct val="145000"/>
              <a:buChar char="•"/>
              <a:defRPr b="0"/>
            </a:pPr>
            <a:r>
              <a:rPr dirty="0"/>
              <a:t>Resource intensive - The computer has to both run the task and update the visuals on a regular basis</a:t>
            </a:r>
          </a:p>
          <a:p>
            <a:pPr marL="333375" indent="-333375" algn="l">
              <a:buSzPct val="145000"/>
              <a:buChar char="•"/>
              <a:defRPr b="0"/>
            </a:pPr>
            <a:r>
              <a:rPr dirty="0"/>
              <a:t>Set options one click at a time</a:t>
            </a:r>
          </a:p>
          <a:p>
            <a:pPr marL="333375" indent="-333375" algn="l">
              <a:buSzPct val="145000"/>
              <a:buChar char="•"/>
              <a:defRPr b="0"/>
            </a:pPr>
            <a:r>
              <a:rPr dirty="0"/>
              <a:t>Repeating a task takes just as many clicks as the first time</a:t>
            </a:r>
          </a:p>
          <a:p>
            <a:pPr marL="333375" indent="-333375" algn="l">
              <a:buSzPct val="145000"/>
              <a:buChar char="•"/>
              <a:defRPr b="0"/>
            </a:pPr>
            <a:r>
              <a:rPr dirty="0"/>
              <a:t>Can’t just add code on the fly</a:t>
            </a:r>
            <a:endParaRPr lang="en-GB" dirty="0"/>
          </a:p>
          <a:p>
            <a:pPr marL="333375" indent="-333375" algn="l">
              <a:buSzPct val="145000"/>
              <a:buChar char="•"/>
              <a:defRPr b="0"/>
            </a:pPr>
            <a:r>
              <a:rPr lang="en-GB" dirty="0"/>
              <a:t>A lot of work to design</a:t>
            </a:r>
            <a:endParaRPr dirty="0"/>
          </a:p>
        </p:txBody>
      </p:sp>
      <p:sp>
        <p:nvSpPr>
          <p:cNvPr id="148" name="GUI vs Command Line"/>
          <p:cNvSpPr txBox="1">
            <a:spLocks noGrp="1"/>
          </p:cNvSpPr>
          <p:nvPr>
            <p:ph type="ctrTitle"/>
          </p:nvPr>
        </p:nvSpPr>
        <p:spPr>
          <a:xfrm>
            <a:off x="0" y="0"/>
            <a:ext cx="8223250" cy="864841"/>
          </a:xfrm>
          <a:prstGeom prst="rect">
            <a:avLst/>
          </a:prstGeom>
        </p:spPr>
        <p:txBody>
          <a:bodyPr anchor="t"/>
          <a:lstStyle>
            <a:lvl1pPr algn="l">
              <a:defRPr sz="5000">
                <a:latin typeface="Helvetica Neue"/>
                <a:ea typeface="Helvetica Neue"/>
                <a:cs typeface="Helvetica Neue"/>
                <a:sym typeface="Helvetica Neue"/>
              </a:defRPr>
            </a:lvl1pPr>
          </a:lstStyle>
          <a:p>
            <a:r>
              <a:t>GUI vs Command Line</a:t>
            </a:r>
          </a:p>
        </p:txBody>
      </p:sp>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423</TotalTime>
  <Words>1091</Words>
  <Application>Microsoft Macintosh PowerPoint</Application>
  <PresentationFormat>Custom</PresentationFormat>
  <Paragraphs>119</Paragraphs>
  <Slides>22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Calibri</vt:lpstr>
      <vt:lpstr>Helvetica Light</vt:lpstr>
      <vt:lpstr>Helvetica Neue</vt:lpstr>
      <vt:lpstr>Helvetica Neue Light</vt:lpstr>
      <vt:lpstr>Helvetica Neue Medium</vt:lpstr>
      <vt:lpstr>Helvetica Neue Thin</vt:lpstr>
      <vt:lpstr>Times</vt:lpstr>
      <vt:lpstr>White</vt:lpstr>
      <vt:lpstr>Introduction to Sequence Informatics</vt:lpstr>
      <vt:lpstr>Course overview</vt:lpstr>
      <vt:lpstr>PowerPoint Presentation</vt:lpstr>
      <vt:lpstr>Course overview</vt:lpstr>
      <vt:lpstr>Introduction to UNIX</vt:lpstr>
      <vt:lpstr>What is UNIX?</vt:lpstr>
      <vt:lpstr>The Ubuntu Desktop</vt:lpstr>
      <vt:lpstr>GUI vs Command Line</vt:lpstr>
      <vt:lpstr>GUI vs Command Line</vt:lpstr>
      <vt:lpstr>Command line overview</vt:lpstr>
      <vt:lpstr>Command line overview</vt:lpstr>
      <vt:lpstr>Command line overview</vt:lpstr>
      <vt:lpstr>Working on a Server</vt:lpstr>
      <vt:lpstr>Your user space</vt:lpstr>
      <vt:lpstr>PowerPoint Presentation</vt:lpstr>
      <vt:lpstr>PowerPoint Presentation</vt:lpstr>
      <vt:lpstr>PowerPoint Presentation</vt:lpstr>
      <vt:lpstr>Aligning sequences with BLAST</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Sequence Informatics</dc:title>
  <cp:lastModifiedBy>Craig Duffy</cp:lastModifiedBy>
  <cp:revision>17</cp:revision>
  <dcterms:modified xsi:type="dcterms:W3CDTF">2020-01-07T16:00:41Z</dcterms:modified>
</cp:coreProperties>
</file>